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5" r:id="rId1"/>
  </p:sldMasterIdLst>
  <p:sldIdLst>
    <p:sldId id="256" r:id="rId2"/>
    <p:sldId id="264" r:id="rId3"/>
    <p:sldId id="265" r:id="rId4"/>
    <p:sldId id="266" r:id="rId5"/>
    <p:sldId id="268" r:id="rId6"/>
    <p:sldId id="263" r:id="rId7"/>
    <p:sldId id="274" r:id="rId8"/>
    <p:sldId id="269" r:id="rId9"/>
    <p:sldId id="270" r:id="rId10"/>
    <p:sldId id="260" r:id="rId11"/>
    <p:sldId id="271" r:id="rId1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1500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59212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579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654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358902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25216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35508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24991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52231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08967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4473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19770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06067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93194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8449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5759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38313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AF4D3-C5F2-4958-91A4-C728BA791124}" type="datetimeFigureOut">
              <a:rPr lang="es-MX" smtClean="0"/>
              <a:t>13/03/2015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51804B9-D123-4710-B0A2-D0DE4D24BA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5387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  <p:sldLayoutId id="2147483878" r:id="rId13"/>
    <p:sldLayoutId id="2147483879" r:id="rId14"/>
    <p:sldLayoutId id="2147483880" r:id="rId15"/>
    <p:sldLayoutId id="214748388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tesatechmx@gmail.com" TargetMode="External"/><Relationship Id="rId2" Type="http://schemas.openxmlformats.org/officeDocument/2006/relationships/hyperlink" Target="http://tesa-tech.webnode.mx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g"/><Relationship Id="rId1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27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tmp"/><Relationship Id="rId4" Type="http://schemas.openxmlformats.org/officeDocument/2006/relationships/image" Target="../media/image29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53579" y="2485982"/>
            <a:ext cx="67810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 smtClean="0">
                <a:solidFill>
                  <a:schemeClr val="accent2">
                    <a:lumMod val="75000"/>
                  </a:schemeClr>
                </a:solidFill>
              </a:rPr>
              <a:t>SISTEMA NIMO-TECH DE CONTROL Y MONITOREO:</a:t>
            </a:r>
          </a:p>
          <a:p>
            <a:pPr algn="ctr"/>
            <a:r>
              <a:rPr lang="es-MX" sz="2400" b="1" dirty="0" smtClean="0">
                <a:solidFill>
                  <a:schemeClr val="accent2">
                    <a:lumMod val="75000"/>
                  </a:schemeClr>
                </a:solidFill>
              </a:rPr>
              <a:t>ALMACENAMIENTO, LLENADO Y PRODUCTO FINAL DE FLUIDOS</a:t>
            </a:r>
            <a:endParaRPr lang="es-MX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560967" y="5914111"/>
            <a:ext cx="3983136" cy="658489"/>
            <a:chOff x="852808" y="8779284"/>
            <a:chExt cx="1513093" cy="215262"/>
          </a:xfrm>
        </p:grpSpPr>
        <p:sp>
          <p:nvSpPr>
            <p:cNvPr id="5" name="CuadroTexto 4"/>
            <p:cNvSpPr txBox="1"/>
            <p:nvPr/>
          </p:nvSpPr>
          <p:spPr>
            <a:xfrm>
              <a:off x="858412" y="8779284"/>
              <a:ext cx="991448" cy="149025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 prst="angle"/>
              </a:sp3d>
            </a:bodyPr>
            <a:lstStyle/>
            <a:p>
              <a:r>
                <a:rPr lang="es-MX" sz="3556" b="1" dirty="0">
                  <a:ln>
                    <a:solidFill>
                      <a:srgbClr val="E20000"/>
                    </a:solidFill>
                  </a:ln>
                  <a:solidFill>
                    <a:srgbClr val="E20000"/>
                  </a:solidFill>
                  <a:latin typeface="Candara" panose="020E0502030303020204" pitchFamily="34" charset="0"/>
                  <a:cs typeface="Aharoni" panose="02010803020104030203" pitchFamily="2" charset="-79"/>
                </a:rPr>
                <a:t>TESA-</a:t>
              </a:r>
              <a:r>
                <a:rPr lang="es-MX" sz="3556" b="1" dirty="0" err="1">
                  <a:ln>
                    <a:solidFill>
                      <a:srgbClr val="E20000"/>
                    </a:solidFill>
                  </a:ln>
                  <a:solidFill>
                    <a:srgbClr val="E20000"/>
                  </a:solidFill>
                  <a:latin typeface="Candara" panose="020E0502030303020204" pitchFamily="34" charset="0"/>
                  <a:cs typeface="Aharoni" panose="02010803020104030203" pitchFamily="2" charset="-79"/>
                </a:rPr>
                <a:t>Tech</a:t>
              </a:r>
              <a:endParaRPr lang="es-MX" sz="3556" b="1" dirty="0">
                <a:ln>
                  <a:solidFill>
                    <a:srgbClr val="E20000"/>
                  </a:solidFill>
                </a:ln>
                <a:solidFill>
                  <a:srgbClr val="E20000"/>
                </a:solidFill>
                <a:latin typeface="Candara" panose="020E050203030302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852808" y="8909025"/>
              <a:ext cx="1513093" cy="85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100" b="1" dirty="0">
                  <a:solidFill>
                    <a:schemeClr val="accent1">
                      <a:lumMod val="50000"/>
                    </a:schemeClr>
                  </a:solidFill>
                  <a:latin typeface="Candara" panose="020E0502030303020204" pitchFamily="34" charset="0"/>
                  <a:cs typeface="Aharoni" panose="02010803020104030203" pitchFamily="2" charset="-79"/>
                </a:rPr>
                <a:t>Tecnología Europea, Servicio y Asesoría técnica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16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61113" y="564717"/>
            <a:ext cx="6589199" cy="648710"/>
          </a:xfrm>
        </p:spPr>
        <p:txBody>
          <a:bodyPr/>
          <a:lstStyle/>
          <a:p>
            <a:r>
              <a:rPr lang="es-MX" dirty="0" smtClean="0">
                <a:solidFill>
                  <a:schemeClr val="accent4">
                    <a:lumMod val="75000"/>
                  </a:schemeClr>
                </a:solidFill>
              </a:rPr>
              <a:t>Ventajas</a:t>
            </a:r>
            <a:endParaRPr lang="es-MX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50030" y="1336964"/>
            <a:ext cx="7818115" cy="191192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MX" b="1" dirty="0" smtClean="0"/>
              <a:t>Control de almacenamiento </a:t>
            </a:r>
            <a:r>
              <a:rPr lang="es-MX" dirty="0" smtClean="0"/>
              <a:t>y producción mediante el cruce de mediciones de nivel, flujo y salida de producto.</a:t>
            </a:r>
          </a:p>
          <a:p>
            <a:pPr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MX" b="1" dirty="0" smtClean="0"/>
              <a:t>Protección de sobrellenado </a:t>
            </a:r>
            <a:r>
              <a:rPr lang="es-MX" dirty="0"/>
              <a:t>y/o el daño de bombas por </a:t>
            </a:r>
            <a:r>
              <a:rPr lang="es-MX" dirty="0" smtClean="0"/>
              <a:t>funcionamiento </a:t>
            </a:r>
            <a:r>
              <a:rPr lang="es-MX" dirty="0"/>
              <a:t>en </a:t>
            </a:r>
            <a:r>
              <a:rPr lang="es-MX" dirty="0" smtClean="0"/>
              <a:t>seco, a través de interruptores de alto y bajo  nivel.</a:t>
            </a:r>
          </a:p>
          <a:p>
            <a:pPr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MX" dirty="0" smtClean="0"/>
              <a:t>Opción de </a:t>
            </a:r>
            <a:r>
              <a:rPr lang="es-MX" b="1" dirty="0" smtClean="0"/>
              <a:t>control de </a:t>
            </a:r>
            <a:r>
              <a:rPr lang="es-MX" b="1" dirty="0"/>
              <a:t>arranque/paro de bombas</a:t>
            </a:r>
            <a:r>
              <a:rPr lang="es-MX" dirty="0" smtClean="0"/>
              <a:t>, y de </a:t>
            </a:r>
            <a:r>
              <a:rPr lang="es-MX" dirty="0"/>
              <a:t>abrir/cerrar  </a:t>
            </a:r>
            <a:r>
              <a:rPr lang="es-MX" b="1" dirty="0"/>
              <a:t>válvulas</a:t>
            </a:r>
            <a:r>
              <a:rPr lang="es-MX" dirty="0"/>
              <a:t> de manera </a:t>
            </a:r>
            <a:r>
              <a:rPr lang="es-MX" dirty="0" smtClean="0"/>
              <a:t>remota a través del controlador </a:t>
            </a:r>
            <a:r>
              <a:rPr lang="es-MX" dirty="0" err="1" smtClean="0"/>
              <a:t>Multicon</a:t>
            </a:r>
            <a:r>
              <a:rPr lang="es-MX" dirty="0" smtClean="0"/>
              <a:t>.</a:t>
            </a:r>
          </a:p>
          <a:p>
            <a:pPr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MX" dirty="0"/>
              <a:t>Los dispositivos puede adaptarse a diversas aplicaciones</a:t>
            </a:r>
            <a:r>
              <a:rPr lang="es-MX" dirty="0" smtClean="0"/>
              <a:t>.</a:t>
            </a:r>
          </a:p>
          <a:p>
            <a:pPr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MX" dirty="0" smtClean="0"/>
              <a:t>Son </a:t>
            </a:r>
            <a:r>
              <a:rPr lang="es-MX" b="1" dirty="0" smtClean="0"/>
              <a:t>ensamblados </a:t>
            </a:r>
            <a:r>
              <a:rPr lang="es-MX" b="1" dirty="0" smtClean="0"/>
              <a:t>en México </a:t>
            </a:r>
            <a:r>
              <a:rPr lang="es-MX" dirty="0" smtClean="0"/>
              <a:t>lo que permite mejor oferta en precio.</a:t>
            </a:r>
          </a:p>
          <a:p>
            <a:pPr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MX" dirty="0" smtClean="0"/>
              <a:t>Asistencia técnica y </a:t>
            </a:r>
            <a:r>
              <a:rPr lang="es-MX" b="1" dirty="0" smtClean="0"/>
              <a:t>capacitación</a:t>
            </a:r>
            <a:r>
              <a:rPr lang="es-MX" dirty="0" smtClean="0"/>
              <a:t> personalizada para su manejo.</a:t>
            </a:r>
          </a:p>
          <a:p>
            <a:pPr marL="0" indent="0">
              <a:lnSpc>
                <a:spcPct val="150000"/>
              </a:lnSpc>
              <a:buClr>
                <a:schemeClr val="accent5">
                  <a:lumMod val="75000"/>
                </a:schemeClr>
              </a:buClr>
              <a:buNone/>
            </a:pPr>
            <a:r>
              <a:rPr lang="es-MX" dirty="0"/>
              <a:t>	</a:t>
            </a:r>
          </a:p>
        </p:txBody>
      </p:sp>
      <p:pic>
        <p:nvPicPr>
          <p:cNvPr id="1026" name="Picture 2" descr="https://encrypted-tbn0.gstatic.com/images?q=tbn:ANd9GcTTvcly_mx2DAckg1voxThJ68szP3DFgY6QefHLTFo-VsbJXO73y9aMh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30" y="428484"/>
            <a:ext cx="685800" cy="82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18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6898919" y="6203646"/>
            <a:ext cx="1648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dirty="0" smtClean="0"/>
              <a:t>Fecha: Febrero 2015.</a:t>
            </a:r>
            <a:endParaRPr lang="es-MX" sz="1200" dirty="0"/>
          </a:p>
        </p:txBody>
      </p:sp>
      <p:sp>
        <p:nvSpPr>
          <p:cNvPr id="8" name="CuadroTexto 7"/>
          <p:cNvSpPr txBox="1"/>
          <p:nvPr/>
        </p:nvSpPr>
        <p:spPr>
          <a:xfrm>
            <a:off x="2181561" y="1989767"/>
            <a:ext cx="42563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>
                <a:solidFill>
                  <a:schemeClr val="accent2">
                    <a:lumMod val="50000"/>
                  </a:schemeClr>
                </a:solidFill>
              </a:rPr>
              <a:t>Atte.</a:t>
            </a:r>
          </a:p>
          <a:p>
            <a:pPr algn="ctr"/>
            <a:endParaRPr lang="es-MX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s-MX" b="1" dirty="0" smtClean="0">
                <a:solidFill>
                  <a:schemeClr val="accent2">
                    <a:lumMod val="50000"/>
                  </a:schemeClr>
                </a:solidFill>
              </a:rPr>
              <a:t>Andreas </a:t>
            </a:r>
            <a:r>
              <a:rPr lang="es-MX" b="1" dirty="0" err="1" smtClean="0">
                <a:solidFill>
                  <a:schemeClr val="accent2">
                    <a:lumMod val="50000"/>
                  </a:schemeClr>
                </a:solidFill>
              </a:rPr>
              <a:t>Tampier</a:t>
            </a:r>
            <a:r>
              <a:rPr lang="es-MX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MX" dirty="0" smtClean="0">
                <a:solidFill>
                  <a:schemeClr val="accent2">
                    <a:lumMod val="50000"/>
                  </a:schemeClr>
                </a:solidFill>
              </a:rPr>
              <a:t>| Encargado Técnico</a:t>
            </a:r>
          </a:p>
          <a:p>
            <a:pPr algn="ctr"/>
            <a:endParaRPr lang="es-MX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s-MX" dirty="0" smtClean="0">
                <a:solidFill>
                  <a:schemeClr val="accent2">
                    <a:lumMod val="50000"/>
                  </a:schemeClr>
                </a:solidFill>
              </a:rPr>
              <a:t>Tel. (55) 58237499  </a:t>
            </a:r>
          </a:p>
          <a:p>
            <a:pPr algn="ctr"/>
            <a:r>
              <a:rPr lang="es-MX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es-MX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s-MX" dirty="0">
                <a:solidFill>
                  <a:schemeClr val="accent2">
                    <a:lumMod val="50000"/>
                  </a:schemeClr>
                </a:solidFill>
                <a:hlinkClick r:id="rId2"/>
              </a:rPr>
              <a:t>http://tesa-tech.webnode.mx</a:t>
            </a:r>
            <a:endParaRPr lang="es-MX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s-MX" dirty="0" smtClean="0">
                <a:solidFill>
                  <a:schemeClr val="accent2">
                    <a:lumMod val="50000"/>
                  </a:schemeClr>
                </a:solidFill>
              </a:rPr>
              <a:t>Mail:  </a:t>
            </a:r>
            <a:r>
              <a:rPr lang="es-MX" u="sng" dirty="0" smtClean="0">
                <a:solidFill>
                  <a:schemeClr val="accent2">
                    <a:lumMod val="50000"/>
                  </a:schemeClr>
                </a:solidFill>
                <a:hlinkClick r:id="rId3"/>
              </a:rPr>
              <a:t>tesatechmx@gmail.com</a:t>
            </a:r>
            <a:r>
              <a:rPr lang="es-MX" u="sng" dirty="0" smtClean="0">
                <a:solidFill>
                  <a:schemeClr val="accent2">
                    <a:lumMod val="50000"/>
                  </a:schemeClr>
                </a:solidFill>
              </a:rPr>
              <a:t>    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95" y="5539537"/>
            <a:ext cx="908343" cy="932798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561335" y="6111313"/>
            <a:ext cx="3503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i="1" dirty="0" smtClean="0">
                <a:solidFill>
                  <a:schemeClr val="accent2">
                    <a:lumMod val="75000"/>
                  </a:schemeClr>
                </a:solidFill>
              </a:rPr>
              <a:t>Soluciones Técnicas a la medida</a:t>
            </a:r>
            <a:endParaRPr lang="es-MX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70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34291" y="347689"/>
            <a:ext cx="6589199" cy="551728"/>
          </a:xfrm>
        </p:spPr>
        <p:txBody>
          <a:bodyPr>
            <a:noAutofit/>
          </a:bodyPr>
          <a:lstStyle/>
          <a:p>
            <a:r>
              <a:rPr lang="es-MX" sz="3200" dirty="0">
                <a:solidFill>
                  <a:schemeClr val="accent2">
                    <a:lumMod val="75000"/>
                  </a:schemeClr>
                </a:solidFill>
              </a:rPr>
              <a:t>La Medición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60322" y="1063451"/>
            <a:ext cx="8164445" cy="484909"/>
          </a:xfrm>
        </p:spPr>
        <p:txBody>
          <a:bodyPr>
            <a:noAutofit/>
          </a:bodyPr>
          <a:lstStyle/>
          <a:p>
            <a:pPr marL="0" indent="0">
              <a:buClr>
                <a:schemeClr val="accent5">
                  <a:lumMod val="75000"/>
                </a:schemeClr>
              </a:buClr>
              <a:buNone/>
            </a:pPr>
            <a:r>
              <a:rPr lang="es-MX" sz="1600" dirty="0"/>
              <a:t>	</a:t>
            </a:r>
            <a:r>
              <a:rPr lang="es-MX" sz="1600" dirty="0" smtClean="0"/>
              <a:t>Nivel volumétrico mediante </a:t>
            </a:r>
            <a:r>
              <a:rPr lang="es-MX" sz="2000" b="1" dirty="0" smtClean="0">
                <a:solidFill>
                  <a:schemeClr val="accent4">
                    <a:lumMod val="75000"/>
                  </a:schemeClr>
                </a:solidFill>
              </a:rPr>
              <a:t>sensor de alta exactitud /ONDA GUIADA</a:t>
            </a:r>
          </a:p>
          <a:p>
            <a:pPr marL="0" indent="0">
              <a:buClr>
                <a:schemeClr val="accent5">
                  <a:lumMod val="75000"/>
                </a:schemeClr>
              </a:buClr>
              <a:buNone/>
            </a:pPr>
            <a:r>
              <a:rPr lang="es-MX" sz="1600" dirty="0"/>
              <a:t>	</a:t>
            </a:r>
            <a:endParaRPr lang="es-MX" sz="1600" dirty="0" smtClean="0"/>
          </a:p>
          <a:p>
            <a:pPr marL="0" indent="0">
              <a:buClr>
                <a:schemeClr val="accent5">
                  <a:lumMod val="75000"/>
                </a:schemeClr>
              </a:buClr>
              <a:buNone/>
            </a:pPr>
            <a:endParaRPr lang="es-MX" sz="1600" dirty="0" smtClean="0"/>
          </a:p>
          <a:p>
            <a:pPr marL="0" indent="0">
              <a:buClr>
                <a:schemeClr val="accent5">
                  <a:lumMod val="75000"/>
                </a:schemeClr>
              </a:buClr>
              <a:buNone/>
            </a:pPr>
            <a:r>
              <a:rPr lang="es-MX" sz="1600" dirty="0"/>
              <a:t>	</a:t>
            </a:r>
          </a:p>
        </p:txBody>
      </p:sp>
      <p:sp>
        <p:nvSpPr>
          <p:cNvPr id="14" name="15 Rectángulo"/>
          <p:cNvSpPr/>
          <p:nvPr/>
        </p:nvSpPr>
        <p:spPr>
          <a:xfrm>
            <a:off x="2663816" y="5241731"/>
            <a:ext cx="57886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s-MX" sz="1400" dirty="0" smtClean="0">
                <a:solidFill>
                  <a:schemeClr val="accent3">
                    <a:lumMod val="50000"/>
                  </a:schemeClr>
                </a:solidFill>
              </a:rPr>
              <a:t>Pulsos de microondas del alta frecuencia son acoplados en una varilla o cable y guiados a lo largo de la sonda. El pulso es reflectado por la superficie del producto. El tiempo de emisión y recepción de las señales es proporcional al nivel en el tanque. </a:t>
            </a:r>
            <a:endParaRPr lang="es-MX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902962" y="1604355"/>
            <a:ext cx="554951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MX" sz="1600" b="0" i="0" dirty="0" smtClean="0">
                <a:solidFill>
                  <a:srgbClr val="393939"/>
                </a:solidFill>
                <a:effectLst/>
                <a:latin typeface="+mj-lt"/>
              </a:rPr>
              <a:t>Alta </a:t>
            </a:r>
            <a:r>
              <a:rPr lang="es-MX" sz="1600" b="1" i="0" dirty="0" smtClean="0">
                <a:solidFill>
                  <a:srgbClr val="393939"/>
                </a:solidFill>
                <a:effectLst/>
                <a:latin typeface="+mj-lt"/>
              </a:rPr>
              <a:t>exactitud</a:t>
            </a:r>
            <a:r>
              <a:rPr lang="es-MX" sz="1600" b="0" i="0" dirty="0" smtClean="0">
                <a:solidFill>
                  <a:srgbClr val="393939"/>
                </a:solidFill>
                <a:effectLst/>
                <a:latin typeface="+mj-lt"/>
              </a:rPr>
              <a:t> (+-1mm). </a:t>
            </a:r>
          </a:p>
          <a:p>
            <a:pPr>
              <a:lnSpc>
                <a:spcPct val="150000"/>
              </a:lnSpc>
            </a:pPr>
            <a:r>
              <a:rPr lang="es-MX" sz="1600" b="0" i="0" dirty="0" smtClean="0">
                <a:solidFill>
                  <a:srgbClr val="393939"/>
                </a:solidFill>
                <a:effectLst/>
                <a:latin typeface="+mj-lt"/>
              </a:rPr>
              <a:t>Medición continua de nivel, precisa y fiable</a:t>
            </a:r>
            <a:r>
              <a:rPr lang="es-MX" sz="1600" dirty="0">
                <a:solidFill>
                  <a:srgbClr val="393939"/>
                </a:solidFill>
                <a:latin typeface="+mj-lt"/>
              </a:rPr>
              <a:t> </a:t>
            </a:r>
            <a:r>
              <a:rPr lang="es-MX" sz="1600" dirty="0" smtClean="0">
                <a:solidFill>
                  <a:srgbClr val="393939"/>
                </a:solidFill>
                <a:latin typeface="+mj-lt"/>
              </a:rPr>
              <a:t>tipo </a:t>
            </a:r>
            <a:r>
              <a:rPr lang="es-MX" sz="1600" b="1" dirty="0" smtClean="0">
                <a:solidFill>
                  <a:srgbClr val="393939"/>
                </a:solidFill>
                <a:latin typeface="+mj-lt"/>
              </a:rPr>
              <a:t>TDR</a:t>
            </a:r>
            <a:r>
              <a:rPr lang="es-MX" sz="1600" dirty="0" smtClean="0">
                <a:solidFill>
                  <a:srgbClr val="393939"/>
                </a:solidFill>
                <a:latin typeface="+mj-lt"/>
              </a:rPr>
              <a:t>*.</a:t>
            </a:r>
          </a:p>
          <a:p>
            <a:pPr>
              <a:lnSpc>
                <a:spcPct val="150000"/>
              </a:lnSpc>
            </a:pPr>
            <a:r>
              <a:rPr lang="es-MX" sz="1600" b="0" i="0" dirty="0" smtClean="0">
                <a:solidFill>
                  <a:srgbClr val="393939"/>
                </a:solidFill>
                <a:effectLst/>
                <a:latin typeface="+mj-lt"/>
              </a:rPr>
              <a:t>Interruptores de alto y bajo nivel incluidos.</a:t>
            </a:r>
          </a:p>
          <a:p>
            <a:pPr>
              <a:lnSpc>
                <a:spcPct val="150000"/>
              </a:lnSpc>
            </a:pPr>
            <a:r>
              <a:rPr lang="es-MX" sz="1600" b="0" i="0" dirty="0" smtClean="0">
                <a:solidFill>
                  <a:srgbClr val="393939"/>
                </a:solidFill>
                <a:effectLst/>
                <a:latin typeface="+mj-lt"/>
              </a:rPr>
              <a:t>Certificado </a:t>
            </a:r>
            <a:r>
              <a:rPr lang="es-MX" sz="1600" b="1" i="0" dirty="0" smtClean="0">
                <a:solidFill>
                  <a:srgbClr val="393939"/>
                </a:solidFill>
                <a:effectLst/>
                <a:latin typeface="+mj-lt"/>
              </a:rPr>
              <a:t>a prueba de explosión</a:t>
            </a:r>
            <a:r>
              <a:rPr lang="es-MX" sz="1600" b="0" i="0" dirty="0" smtClean="0">
                <a:solidFill>
                  <a:srgbClr val="393939"/>
                </a:solidFill>
                <a:effectLst/>
                <a:latin typeface="+mj-lt"/>
              </a:rPr>
              <a:t>: Norma Europea ATEX.</a:t>
            </a:r>
          </a:p>
          <a:p>
            <a:pPr>
              <a:lnSpc>
                <a:spcPct val="150000"/>
              </a:lnSpc>
            </a:pPr>
            <a:r>
              <a:rPr lang="es-MX" sz="1600" b="1" dirty="0" smtClean="0">
                <a:solidFill>
                  <a:srgbClr val="393939"/>
                </a:solidFill>
                <a:latin typeface="+mj-lt"/>
              </a:rPr>
              <a:t>Libre de mantenimiento</a:t>
            </a:r>
            <a:r>
              <a:rPr lang="es-MX" sz="1600" dirty="0" smtClean="0">
                <a:solidFill>
                  <a:srgbClr val="393939"/>
                </a:solidFill>
                <a:latin typeface="+mj-lt"/>
              </a:rPr>
              <a:t>. Larga vida útil.</a:t>
            </a:r>
          </a:p>
          <a:p>
            <a:pPr>
              <a:lnSpc>
                <a:spcPct val="150000"/>
              </a:lnSpc>
            </a:pPr>
            <a:r>
              <a:rPr lang="es-MX" sz="1600" dirty="0" smtClean="0">
                <a:solidFill>
                  <a:srgbClr val="393939"/>
                </a:solidFill>
              </a:rPr>
              <a:t>Requiere </a:t>
            </a:r>
            <a:r>
              <a:rPr lang="es-MX" sz="1600" dirty="0">
                <a:solidFill>
                  <a:srgbClr val="393939"/>
                </a:solidFill>
              </a:rPr>
              <a:t>configuración y </a:t>
            </a:r>
            <a:r>
              <a:rPr lang="es-MX" sz="1600" dirty="0" smtClean="0">
                <a:solidFill>
                  <a:srgbClr val="393939"/>
                </a:solidFill>
              </a:rPr>
              <a:t>calibración</a:t>
            </a:r>
          </a:p>
          <a:p>
            <a:pPr>
              <a:lnSpc>
                <a:spcPct val="150000"/>
              </a:lnSpc>
            </a:pPr>
            <a:r>
              <a:rPr lang="es-MX" sz="1600" b="1" dirty="0" smtClean="0">
                <a:solidFill>
                  <a:srgbClr val="393939"/>
                </a:solidFill>
              </a:rPr>
              <a:t>Tipos</a:t>
            </a:r>
            <a:r>
              <a:rPr lang="es-MX" sz="1600" dirty="0">
                <a:solidFill>
                  <a:srgbClr val="393939"/>
                </a:solidFill>
              </a:rPr>
              <a:t>: coaxial, cable y/o varilla </a:t>
            </a:r>
            <a:endParaRPr lang="es-MX" sz="1600" dirty="0" smtClean="0">
              <a:solidFill>
                <a:srgbClr val="393939"/>
              </a:solidFill>
            </a:endParaRPr>
          </a:p>
          <a:p>
            <a:pPr>
              <a:lnSpc>
                <a:spcPct val="150000"/>
              </a:lnSpc>
            </a:pPr>
            <a:r>
              <a:rPr lang="es-MX" sz="1600" dirty="0" smtClean="0">
                <a:solidFill>
                  <a:srgbClr val="393939"/>
                </a:solidFill>
              </a:rPr>
              <a:t>Salida: analógica 4-20 </a:t>
            </a:r>
            <a:r>
              <a:rPr lang="es-MX" sz="1600" dirty="0" err="1" smtClean="0">
                <a:solidFill>
                  <a:srgbClr val="393939"/>
                </a:solidFill>
              </a:rPr>
              <a:t>mA</a:t>
            </a:r>
            <a:endParaRPr lang="es-MX" sz="1600" dirty="0" smtClean="0">
              <a:solidFill>
                <a:srgbClr val="393939"/>
              </a:solidFill>
            </a:endParaRPr>
          </a:p>
          <a:p>
            <a:pPr>
              <a:lnSpc>
                <a:spcPct val="150000"/>
              </a:lnSpc>
            </a:pPr>
            <a:r>
              <a:rPr lang="es-MX" sz="1600" dirty="0" smtClean="0">
                <a:solidFill>
                  <a:srgbClr val="393939"/>
                </a:solidFill>
              </a:rPr>
              <a:t>Protección: </a:t>
            </a:r>
            <a:r>
              <a:rPr lang="es-MX" sz="1600" b="1" dirty="0" smtClean="0">
                <a:solidFill>
                  <a:srgbClr val="393939"/>
                </a:solidFill>
              </a:rPr>
              <a:t>IP 68</a:t>
            </a:r>
            <a:r>
              <a:rPr lang="es-MX" sz="1600" dirty="0" smtClean="0">
                <a:solidFill>
                  <a:srgbClr val="393939"/>
                </a:solidFill>
              </a:rPr>
              <a:t>, NEMA 6P</a:t>
            </a:r>
          </a:p>
          <a:p>
            <a:pPr>
              <a:lnSpc>
                <a:spcPct val="150000"/>
              </a:lnSpc>
            </a:pPr>
            <a:endParaRPr lang="es-MX" sz="1600" dirty="0">
              <a:solidFill>
                <a:srgbClr val="393939"/>
              </a:solidFill>
            </a:endParaRPr>
          </a:p>
          <a:p>
            <a:pPr>
              <a:lnSpc>
                <a:spcPct val="150000"/>
              </a:lnSpc>
            </a:pPr>
            <a:endParaRPr lang="es-MX" sz="1600" dirty="0">
              <a:solidFill>
                <a:srgbClr val="393939"/>
              </a:solidFill>
              <a:latin typeface="+mj-lt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4291" y="6360128"/>
            <a:ext cx="2168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dirty="0" smtClean="0"/>
              <a:t>* Time </a:t>
            </a:r>
            <a:r>
              <a:rPr lang="es-MX" sz="1200" dirty="0" err="1" smtClean="0"/>
              <a:t>Domain</a:t>
            </a:r>
            <a:r>
              <a:rPr lang="es-MX" sz="1200" dirty="0" smtClean="0"/>
              <a:t> </a:t>
            </a:r>
            <a:r>
              <a:rPr lang="es-MX" sz="1200" dirty="0" err="1" smtClean="0"/>
              <a:t>Refletometry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grpSp>
        <p:nvGrpSpPr>
          <p:cNvPr id="7" name="Grupo 6"/>
          <p:cNvGrpSpPr/>
          <p:nvPr/>
        </p:nvGrpSpPr>
        <p:grpSpPr>
          <a:xfrm>
            <a:off x="38216" y="2197452"/>
            <a:ext cx="2506027" cy="3333646"/>
            <a:chOff x="339870" y="2326523"/>
            <a:chExt cx="2043546" cy="2973921"/>
          </a:xfrm>
        </p:grpSpPr>
        <p:grpSp>
          <p:nvGrpSpPr>
            <p:cNvPr id="10" name="30 Grupo"/>
            <p:cNvGrpSpPr/>
            <p:nvPr/>
          </p:nvGrpSpPr>
          <p:grpSpPr>
            <a:xfrm>
              <a:off x="339870" y="2581769"/>
              <a:ext cx="2043546" cy="2718675"/>
              <a:chOff x="6932774" y="1142373"/>
              <a:chExt cx="2043546" cy="2718675"/>
            </a:xfrm>
          </p:grpSpPr>
          <p:pic>
            <p:nvPicPr>
              <p:cNvPr id="11" name="Picture 6" descr="http://www.sensorsmag.com/files/sensor/nodes/2011/8289/Figure1_0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33082"/>
              <a:stretch>
                <a:fillRect/>
              </a:stretch>
            </p:blipFill>
            <p:spPr bwMode="auto">
              <a:xfrm>
                <a:off x="7452320" y="1196752"/>
                <a:ext cx="1524000" cy="2664296"/>
              </a:xfrm>
              <a:prstGeom prst="rect">
                <a:avLst/>
              </a:prstGeom>
              <a:noFill/>
            </p:spPr>
          </p:pic>
          <p:sp>
            <p:nvSpPr>
              <p:cNvPr id="13" name="23 CuadroTexto"/>
              <p:cNvSpPr txBox="1"/>
              <p:nvPr/>
            </p:nvSpPr>
            <p:spPr>
              <a:xfrm>
                <a:off x="6932774" y="1896035"/>
                <a:ext cx="662776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s-MX" sz="700" b="1" dirty="0" smtClean="0">
                    <a:solidFill>
                      <a:schemeClr val="tx2">
                        <a:lumMod val="75000"/>
                      </a:schemeClr>
                    </a:solidFill>
                  </a:rPr>
                  <a:t>Microondas</a:t>
                </a:r>
                <a:endParaRPr lang="es-MX" sz="700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" name="14 CuadroTexto"/>
              <p:cNvSpPr txBox="1"/>
              <p:nvPr/>
            </p:nvSpPr>
            <p:spPr>
              <a:xfrm>
                <a:off x="7242167" y="1142373"/>
                <a:ext cx="611229" cy="1921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800" b="1" dirty="0" smtClean="0">
                    <a:solidFill>
                      <a:schemeClr val="tx2">
                        <a:lumMod val="75000"/>
                      </a:schemeClr>
                    </a:solidFill>
                  </a:rPr>
                  <a:t>Sensor </a:t>
                </a:r>
              </a:p>
            </p:txBody>
          </p:sp>
          <p:cxnSp>
            <p:nvCxnSpPr>
              <p:cNvPr id="16" name="16 Conector recto de flecha"/>
              <p:cNvCxnSpPr/>
              <p:nvPr/>
            </p:nvCxnSpPr>
            <p:spPr>
              <a:xfrm>
                <a:off x="7652711" y="1273218"/>
                <a:ext cx="360040" cy="0"/>
              </a:xfrm>
              <a:prstGeom prst="straightConnector1">
                <a:avLst/>
              </a:prstGeom>
              <a:ln w="12700">
                <a:solidFill>
                  <a:srgbClr val="EE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29 Conector recto de flecha"/>
              <p:cNvCxnSpPr/>
              <p:nvPr/>
            </p:nvCxnSpPr>
            <p:spPr>
              <a:xfrm>
                <a:off x="7524328" y="2060848"/>
                <a:ext cx="360040" cy="0"/>
              </a:xfrm>
              <a:prstGeom prst="straightConnector1">
                <a:avLst/>
              </a:prstGeom>
              <a:ln w="12700">
                <a:solidFill>
                  <a:srgbClr val="EE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21" b="14552"/>
            <a:stretch/>
          </p:blipFill>
          <p:spPr>
            <a:xfrm>
              <a:off x="1419847" y="2326523"/>
              <a:ext cx="599488" cy="8391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720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0520" y="286470"/>
            <a:ext cx="6589199" cy="551728"/>
          </a:xfrm>
        </p:spPr>
        <p:txBody>
          <a:bodyPr>
            <a:normAutofit fontScale="90000"/>
          </a:bodyPr>
          <a:lstStyle/>
          <a:p>
            <a:r>
              <a:rPr lang="es-MX" dirty="0" smtClean="0">
                <a:solidFill>
                  <a:schemeClr val="accent2">
                    <a:lumMod val="75000"/>
                  </a:schemeClr>
                </a:solidFill>
              </a:rPr>
              <a:t>La Aplicación</a:t>
            </a:r>
            <a:endParaRPr lang="es-MX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540520" y="660438"/>
            <a:ext cx="746740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MX" b="1" i="0" dirty="0" smtClean="0">
              <a:effectLst/>
              <a:latin typeface="Corbel" panose="020B0503020204020204" pitchFamily="34" charset="0"/>
            </a:endParaRPr>
          </a:p>
          <a:p>
            <a:pPr algn="ctr"/>
            <a:endParaRPr lang="es-MX" b="1" i="0" dirty="0" smtClean="0">
              <a:effectLst/>
              <a:latin typeface="Corbel" panose="020B0503020204020204" pitchFamily="34" charset="0"/>
            </a:endParaRPr>
          </a:p>
          <a:p>
            <a:r>
              <a:rPr lang="es-MX" dirty="0">
                <a:latin typeface="Corbel" panose="020B0503020204020204" pitchFamily="34" charset="0"/>
              </a:rPr>
              <a:t>En todos los fluidos con </a:t>
            </a:r>
            <a:r>
              <a:rPr lang="es-MX" b="1" dirty="0" err="1">
                <a:latin typeface="Corbel" panose="020B0503020204020204" pitchFamily="34" charset="0"/>
              </a:rPr>
              <a:t>dielectricidad</a:t>
            </a:r>
            <a:r>
              <a:rPr lang="es-MX" b="1" dirty="0">
                <a:latin typeface="Corbel" panose="020B0503020204020204" pitchFamily="34" charset="0"/>
              </a:rPr>
              <a:t> &gt; </a:t>
            </a:r>
            <a:r>
              <a:rPr lang="es-MX" b="1" dirty="0" smtClean="0">
                <a:latin typeface="Corbel" panose="020B0503020204020204" pitchFamily="34" charset="0"/>
              </a:rPr>
              <a:t>1.4 (sensor coaxial)</a:t>
            </a:r>
            <a:endParaRPr lang="es-MX" b="1" dirty="0">
              <a:latin typeface="Corbel" panose="020B0503020204020204" pitchFamily="34" charset="0"/>
            </a:endParaRPr>
          </a:p>
          <a:p>
            <a:endParaRPr lang="es-MX" sz="1000" i="0" dirty="0" smtClean="0">
              <a:effectLst/>
              <a:latin typeface="Corbel" panose="020B0503020204020204" pitchFamily="34" charset="0"/>
            </a:endParaRPr>
          </a:p>
          <a:p>
            <a:r>
              <a:rPr lang="es-MX" i="0" dirty="0" smtClean="0">
                <a:effectLst/>
                <a:latin typeface="Corbel" panose="020B0503020204020204" pitchFamily="34" charset="0"/>
              </a:rPr>
              <a:t>Industria química, petroquímica, a</a:t>
            </a:r>
            <a:r>
              <a:rPr lang="es-MX" dirty="0" smtClean="0">
                <a:latin typeface="Corbel" panose="020B0503020204020204" pitchFamily="34" charset="0"/>
              </a:rPr>
              <a:t>limenticia; i</a:t>
            </a:r>
            <a:r>
              <a:rPr lang="es-MX" i="0" dirty="0" smtClean="0">
                <a:effectLst/>
                <a:latin typeface="Corbel" panose="020B0503020204020204" pitchFamily="34" charset="0"/>
              </a:rPr>
              <a:t>ndustrial, etc.</a:t>
            </a:r>
          </a:p>
          <a:p>
            <a:endParaRPr lang="es-MX" sz="1000" dirty="0">
              <a:latin typeface="Corbel" panose="020B0503020204020204" pitchFamily="34" charset="0"/>
            </a:endParaRPr>
          </a:p>
          <a:p>
            <a:r>
              <a:rPr lang="es-MX" i="0" dirty="0" smtClean="0">
                <a:effectLst/>
                <a:latin typeface="Corbel" panose="020B0503020204020204" pitchFamily="34" charset="0"/>
              </a:rPr>
              <a:t>Como: Depósitos con amoniaco,  cloro, NGL (líquidos de gas natural) , PLG (gas licuado de petróleo), lubricantes etc.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886691" y="3556911"/>
            <a:ext cx="3131907" cy="1777705"/>
            <a:chOff x="2602158" y="2605404"/>
            <a:chExt cx="1851820" cy="1149399"/>
          </a:xfrm>
        </p:grpSpPr>
        <p:pic>
          <p:nvPicPr>
            <p:cNvPr id="16" name="Imagen 1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974" b="17969"/>
            <a:stretch/>
          </p:blipFill>
          <p:spPr>
            <a:xfrm>
              <a:off x="3062471" y="2605404"/>
              <a:ext cx="310777" cy="386494"/>
            </a:xfrm>
            <a:prstGeom prst="rect">
              <a:avLst/>
            </a:prstGeom>
          </p:spPr>
        </p:pic>
        <p:pic>
          <p:nvPicPr>
            <p:cNvPr id="17" name="Imagen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893"/>
            <a:stretch/>
          </p:blipFill>
          <p:spPr>
            <a:xfrm>
              <a:off x="2602158" y="2893219"/>
              <a:ext cx="1851820" cy="861584"/>
            </a:xfrm>
            <a:prstGeom prst="rect">
              <a:avLst/>
            </a:prstGeom>
          </p:spPr>
        </p:pic>
      </p:grpSp>
      <p:grpSp>
        <p:nvGrpSpPr>
          <p:cNvPr id="18" name="Grupo 17"/>
          <p:cNvGrpSpPr/>
          <p:nvPr/>
        </p:nvGrpSpPr>
        <p:grpSpPr>
          <a:xfrm flipH="1">
            <a:off x="5500255" y="2748446"/>
            <a:ext cx="2211355" cy="2748930"/>
            <a:chOff x="395432" y="1178830"/>
            <a:chExt cx="1920406" cy="2523803"/>
          </a:xfrm>
        </p:grpSpPr>
        <p:pic>
          <p:nvPicPr>
            <p:cNvPr id="19" name="Imagen 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974" b="17969"/>
            <a:stretch/>
          </p:blipFill>
          <p:spPr>
            <a:xfrm>
              <a:off x="909336" y="1178830"/>
              <a:ext cx="429660" cy="534341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671" b="99110" l="3175" r="89683">
                          <a14:foregroundMark x1="25397" y1="27300" x2="25397" y2="27300"/>
                          <a14:foregroundMark x1="42857" y1="32344" x2="42857" y2="32344"/>
                          <a14:foregroundMark x1="64286" y1="32344" x2="64286" y2="32344"/>
                          <a14:foregroundMark x1="74206" y1="39763" x2="74206" y2="39763"/>
                          <a14:foregroundMark x1="74206" y1="30861" x2="74206" y2="30861"/>
                          <a14:foregroundMark x1="50000" y1="96736" x2="50000" y2="96736"/>
                          <a14:foregroundMark x1="55952" y1="96142" x2="55952" y2="96142"/>
                          <a14:foregroundMark x1="63095" y1="27003" x2="63095" y2="27003"/>
                          <a14:foregroundMark x1="25000" y1="37389" x2="25000" y2="37389"/>
                          <a14:foregroundMark x1="19841" y1="33828" x2="19841" y2="3382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301"/>
            <a:stretch/>
          </p:blipFill>
          <p:spPr>
            <a:xfrm>
              <a:off x="395432" y="1578768"/>
              <a:ext cx="1920406" cy="2123865"/>
            </a:xfrm>
            <a:prstGeom prst="rect">
              <a:avLst/>
            </a:prstGeom>
          </p:spPr>
        </p:pic>
      </p:grpSp>
      <p:sp>
        <p:nvSpPr>
          <p:cNvPr id="5" name="CuadroTexto 4"/>
          <p:cNvSpPr txBox="1"/>
          <p:nvPr/>
        </p:nvSpPr>
        <p:spPr>
          <a:xfrm>
            <a:off x="1062680" y="5444365"/>
            <a:ext cx="27799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Instalación en tanque horizontal</a:t>
            </a:r>
            <a:endParaRPr lang="es-MX" sz="1400" dirty="0"/>
          </a:p>
        </p:txBody>
      </p:sp>
      <p:sp>
        <p:nvSpPr>
          <p:cNvPr id="22" name="CuadroTexto 21"/>
          <p:cNvSpPr txBox="1"/>
          <p:nvPr/>
        </p:nvSpPr>
        <p:spPr>
          <a:xfrm>
            <a:off x="5315354" y="5444365"/>
            <a:ext cx="2581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Instalación en tanque vertical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207046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029918" y="222260"/>
            <a:ext cx="51259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MX" b="1" dirty="0">
                <a:solidFill>
                  <a:schemeClr val="accent2">
                    <a:lumMod val="75000"/>
                  </a:schemeClr>
                </a:solidFill>
              </a:rPr>
              <a:t>ALMACENAMIENTO, LLENADO Y PRODUCTO FINAL </a:t>
            </a:r>
            <a:r>
              <a:rPr lang="es-MX" b="1" dirty="0" smtClean="0">
                <a:solidFill>
                  <a:schemeClr val="accent2">
                    <a:lumMod val="75000"/>
                  </a:schemeClr>
                </a:solidFill>
              </a:rPr>
              <a:t>DE FLUIDOS </a:t>
            </a:r>
            <a:r>
              <a:rPr lang="es-MX" b="1" dirty="0">
                <a:solidFill>
                  <a:schemeClr val="accent2">
                    <a:lumMod val="75000"/>
                  </a:schemeClr>
                </a:solidFill>
              </a:rPr>
              <a:t>INDUSTRIALES</a:t>
            </a:r>
          </a:p>
        </p:txBody>
      </p:sp>
      <p:grpSp>
        <p:nvGrpSpPr>
          <p:cNvPr id="102" name="Grupo 101"/>
          <p:cNvGrpSpPr/>
          <p:nvPr/>
        </p:nvGrpSpPr>
        <p:grpSpPr>
          <a:xfrm>
            <a:off x="914400" y="683925"/>
            <a:ext cx="6946490" cy="6032091"/>
            <a:chOff x="557233" y="820078"/>
            <a:chExt cx="6818841" cy="5724619"/>
          </a:xfrm>
        </p:grpSpPr>
        <p:cxnSp>
          <p:nvCxnSpPr>
            <p:cNvPr id="103" name="22 Conector angular"/>
            <p:cNvCxnSpPr/>
            <p:nvPr/>
          </p:nvCxnSpPr>
          <p:spPr>
            <a:xfrm>
              <a:off x="1603092" y="1334508"/>
              <a:ext cx="2086203" cy="1386495"/>
            </a:xfrm>
            <a:prstGeom prst="bentConnector3">
              <a:avLst>
                <a:gd name="adj1" fmla="val 39404"/>
              </a:avLst>
            </a:prstGeom>
            <a:ln w="22225">
              <a:solidFill>
                <a:schemeClr val="accent4">
                  <a:lumMod val="75000"/>
                </a:schemeClr>
              </a:solidFill>
              <a:round/>
            </a:ln>
            <a:scene3d>
              <a:camera prst="orthographicFront"/>
              <a:lightRig rig="sunrise" dir="t"/>
            </a:scene3d>
            <a:sp3d contourW="12700" prstMaterial="powder">
              <a:bevelT w="165100" prst="coolSlant"/>
              <a:contourClr>
                <a:schemeClr val="accent4">
                  <a:lumMod val="50000"/>
                </a:schemeClr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22 Conector angular"/>
            <p:cNvCxnSpPr/>
            <p:nvPr/>
          </p:nvCxnSpPr>
          <p:spPr>
            <a:xfrm flipV="1">
              <a:off x="2355796" y="2837655"/>
              <a:ext cx="1333499" cy="93367"/>
            </a:xfrm>
            <a:prstGeom prst="bentConnector3">
              <a:avLst>
                <a:gd name="adj1" fmla="val 52261"/>
              </a:avLst>
            </a:prstGeom>
            <a:ln w="22225">
              <a:solidFill>
                <a:schemeClr val="accent4">
                  <a:lumMod val="75000"/>
                </a:schemeClr>
              </a:solidFill>
              <a:round/>
            </a:ln>
            <a:scene3d>
              <a:camera prst="orthographicFront"/>
              <a:lightRig rig="sunrise" dir="t"/>
            </a:scene3d>
            <a:sp3d contourW="12700" prstMaterial="powder">
              <a:bevelT w="165100" prst="coolSlant"/>
              <a:contourClr>
                <a:schemeClr val="accent4">
                  <a:lumMod val="50000"/>
                </a:schemeClr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5" name="Grupo 104"/>
            <p:cNvGrpSpPr/>
            <p:nvPr/>
          </p:nvGrpSpPr>
          <p:grpSpPr>
            <a:xfrm>
              <a:off x="557233" y="820078"/>
              <a:ext cx="1939047" cy="4157986"/>
              <a:chOff x="557233" y="820078"/>
              <a:chExt cx="1939047" cy="4157986"/>
            </a:xfrm>
          </p:grpSpPr>
          <p:pic>
            <p:nvPicPr>
              <p:cNvPr id="137" name="Imagen 13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018"/>
              <a:stretch/>
            </p:blipFill>
            <p:spPr>
              <a:xfrm>
                <a:off x="1432412" y="820078"/>
                <a:ext cx="447720" cy="681206"/>
              </a:xfrm>
              <a:prstGeom prst="rect">
                <a:avLst/>
              </a:prstGeom>
            </p:spPr>
          </p:pic>
          <p:grpSp>
            <p:nvGrpSpPr>
              <p:cNvPr id="138" name="Grupo 137"/>
              <p:cNvGrpSpPr/>
              <p:nvPr/>
            </p:nvGrpSpPr>
            <p:grpSpPr>
              <a:xfrm flipH="1">
                <a:off x="665209" y="1357796"/>
                <a:ext cx="1831071" cy="3558499"/>
                <a:chOff x="6421955" y="1268360"/>
                <a:chExt cx="2653969" cy="5613596"/>
              </a:xfrm>
            </p:grpSpPr>
            <p:pic>
              <p:nvPicPr>
                <p:cNvPr id="140" name="Picture 4" descr="http://m1.behance.net/rendition/modules/23008581/disp/95f69b5318ff1b7599b4dee54d2e5f4a.png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435" t="27390" r="58743" b="40958"/>
                <a:stretch/>
              </p:blipFill>
              <p:spPr bwMode="auto">
                <a:xfrm>
                  <a:off x="6421955" y="1268360"/>
                  <a:ext cx="2653969" cy="561359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1" name="Picture 4" descr="http://m1.behance.net/rendition/modules/23008581/disp/95f69b5318ff1b7599b4dee54d2e5f4a.png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435" t="38081" r="58743" b="59377"/>
                <a:stretch/>
              </p:blipFill>
              <p:spPr bwMode="auto">
                <a:xfrm>
                  <a:off x="6427970" y="2743716"/>
                  <a:ext cx="2643251" cy="39506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2" name="Picture 4" descr="http://m1.behance.net/rendition/modules/23008581/disp/95f69b5318ff1b7599b4dee54d2e5f4a.png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435" t="45668" r="58743" b="53390"/>
                <a:stretch/>
              </p:blipFill>
              <p:spPr bwMode="auto">
                <a:xfrm>
                  <a:off x="6427970" y="4665207"/>
                  <a:ext cx="2647954" cy="14658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39" name="Picture 4" descr="http://m1.behance.net/rendition/modules/23008581/disp/95f69b5318ff1b7599b4dee54d2e5f4a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85" t="48826" r="76865" b="40487"/>
              <a:stretch/>
            </p:blipFill>
            <p:spPr bwMode="auto">
              <a:xfrm>
                <a:off x="557233" y="3744439"/>
                <a:ext cx="962835" cy="12336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6" name="Picture 20" descr="http://www.servimax.com.mx/tst/components/com_virtuemart/shop_image/product/sensores2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78" t="3219" r="54186" b="71141"/>
            <a:stretch/>
          </p:blipFill>
          <p:spPr bwMode="auto">
            <a:xfrm rot="4696017" flipH="1">
              <a:off x="2299875" y="2787814"/>
              <a:ext cx="201582" cy="235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7" name="22 Conector angular"/>
            <p:cNvCxnSpPr/>
            <p:nvPr/>
          </p:nvCxnSpPr>
          <p:spPr>
            <a:xfrm rot="10800000" flipV="1">
              <a:off x="2353439" y="2948731"/>
              <a:ext cx="1487978" cy="273707"/>
            </a:xfrm>
            <a:prstGeom prst="bentConnector3">
              <a:avLst>
                <a:gd name="adj1" fmla="val 43247"/>
              </a:avLst>
            </a:prstGeom>
            <a:ln w="22225">
              <a:solidFill>
                <a:schemeClr val="accent4">
                  <a:lumMod val="75000"/>
                </a:schemeClr>
              </a:solidFill>
              <a:round/>
            </a:ln>
            <a:scene3d>
              <a:camera prst="orthographicFront"/>
              <a:lightRig rig="sunrise" dir="t"/>
            </a:scene3d>
            <a:sp3d contourW="12700" prstMaterial="powder">
              <a:bevelT w="165100" prst="coolSlant"/>
              <a:contourClr>
                <a:schemeClr val="accent4">
                  <a:lumMod val="50000"/>
                </a:schemeClr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8" name="Picture 28" descr="http://img.directindustry.es/images_di/photo-g/sensores-presion-absoluta-4726-5795989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42" t="3966" r="17797" b="4506"/>
            <a:stretch/>
          </p:blipFill>
          <p:spPr bwMode="auto">
            <a:xfrm rot="5400000">
              <a:off x="2295952" y="2935359"/>
              <a:ext cx="375268" cy="563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9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9944" t="24172" r="11116" b="30665"/>
            <a:stretch>
              <a:fillRect/>
            </a:stretch>
          </p:blipFill>
          <p:spPr bwMode="auto">
            <a:xfrm>
              <a:off x="3612759" y="2425904"/>
              <a:ext cx="763316" cy="713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0" name="Grupo 109"/>
            <p:cNvGrpSpPr/>
            <p:nvPr/>
          </p:nvGrpSpPr>
          <p:grpSpPr>
            <a:xfrm>
              <a:off x="4560953" y="2513812"/>
              <a:ext cx="1289597" cy="487076"/>
              <a:chOff x="4145213" y="2551905"/>
              <a:chExt cx="822945" cy="441600"/>
            </a:xfrm>
          </p:grpSpPr>
          <p:sp>
            <p:nvSpPr>
              <p:cNvPr id="135" name="58 Flecha derecha"/>
              <p:cNvSpPr/>
              <p:nvPr/>
            </p:nvSpPr>
            <p:spPr>
              <a:xfrm>
                <a:off x="4151819" y="2551905"/>
                <a:ext cx="674667" cy="441600"/>
              </a:xfrm>
              <a:prstGeom prst="rightArrow">
                <a:avLst/>
              </a:prstGeom>
              <a:solidFill>
                <a:srgbClr val="FFC000"/>
              </a:solidFill>
              <a:ln w="12700">
                <a:solidFill>
                  <a:schemeClr val="accent4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 sz="2400"/>
              </a:p>
            </p:txBody>
          </p:sp>
          <p:sp>
            <p:nvSpPr>
              <p:cNvPr id="136" name="61 CuadroTexto"/>
              <p:cNvSpPr txBox="1"/>
              <p:nvPr/>
            </p:nvSpPr>
            <p:spPr>
              <a:xfrm>
                <a:off x="4145213" y="2637286"/>
                <a:ext cx="822945" cy="230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1600" b="1" dirty="0">
                    <a:solidFill>
                      <a:schemeClr val="accent5">
                        <a:lumMod val="50000"/>
                      </a:schemeClr>
                    </a:solidFill>
                  </a:rPr>
                  <a:t>Ethernet</a:t>
                </a:r>
              </a:p>
            </p:txBody>
          </p:sp>
        </p:grpSp>
        <p:grpSp>
          <p:nvGrpSpPr>
            <p:cNvPr id="111" name="Grupo 110"/>
            <p:cNvGrpSpPr/>
            <p:nvPr/>
          </p:nvGrpSpPr>
          <p:grpSpPr>
            <a:xfrm>
              <a:off x="5667512" y="2295869"/>
              <a:ext cx="1708562" cy="1165567"/>
              <a:chOff x="4887351" y="2327903"/>
              <a:chExt cx="1934006" cy="1212833"/>
            </a:xfrm>
          </p:grpSpPr>
          <p:pic>
            <p:nvPicPr>
              <p:cNvPr id="133" name="Picture 6" descr="https://encrypted-tbn3.gstatic.com/images?q=tbn:ANd9GcQM-vLlT1j1Xym0s5uoDjiR538mTEzPIvE5Rr5RrzEw30aW0Udb0A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14889"/>
              <a:stretch>
                <a:fillRect/>
              </a:stretch>
            </p:blipFill>
            <p:spPr bwMode="auto">
              <a:xfrm>
                <a:off x="4887351" y="2327903"/>
                <a:ext cx="1934006" cy="1212833"/>
              </a:xfrm>
              <a:prstGeom prst="rect">
                <a:avLst/>
              </a:prstGeom>
              <a:noFill/>
            </p:spPr>
          </p:pic>
          <p:pic>
            <p:nvPicPr>
              <p:cNvPr id="134" name="Picture 9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6928" t="59672" r="35839" b="23615"/>
              <a:stretch/>
            </p:blipFill>
            <p:spPr bwMode="auto">
              <a:xfrm>
                <a:off x="5290077" y="2360015"/>
                <a:ext cx="1231716" cy="8073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12" name="CuadroTexto 111"/>
            <p:cNvSpPr txBox="1"/>
            <p:nvPr/>
          </p:nvSpPr>
          <p:spPr>
            <a:xfrm>
              <a:off x="842857" y="863441"/>
              <a:ext cx="760236" cy="414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Sensor de Nivel </a:t>
              </a:r>
            </a:p>
          </p:txBody>
        </p:sp>
        <p:sp>
          <p:nvSpPr>
            <p:cNvPr id="113" name="CuadroTexto 112"/>
            <p:cNvSpPr txBox="1"/>
            <p:nvPr/>
          </p:nvSpPr>
          <p:spPr>
            <a:xfrm>
              <a:off x="1426053" y="2670479"/>
              <a:ext cx="1083931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Sensor de Temperatura</a:t>
              </a:r>
            </a:p>
          </p:txBody>
        </p:sp>
        <p:sp>
          <p:nvSpPr>
            <p:cNvPr id="114" name="CuadroTexto 113"/>
            <p:cNvSpPr txBox="1"/>
            <p:nvPr/>
          </p:nvSpPr>
          <p:spPr>
            <a:xfrm>
              <a:off x="1426053" y="3157039"/>
              <a:ext cx="1050682" cy="438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Presión Hidrostática</a:t>
              </a:r>
            </a:p>
          </p:txBody>
        </p:sp>
        <p:sp>
          <p:nvSpPr>
            <p:cNvPr id="115" name="CuadroTexto 114"/>
            <p:cNvSpPr txBox="1"/>
            <p:nvPr/>
          </p:nvSpPr>
          <p:spPr>
            <a:xfrm>
              <a:off x="3004754" y="2187289"/>
              <a:ext cx="989663" cy="248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 err="1"/>
                <a:t>Datalogger</a:t>
              </a:r>
              <a:endParaRPr lang="es-MX" sz="1200" dirty="0"/>
            </a:p>
          </p:txBody>
        </p:sp>
        <p:pic>
          <p:nvPicPr>
            <p:cNvPr id="116" name="Imagen 115"/>
            <p:cNvPicPr>
              <a:picLocks noChangeAspect="1"/>
            </p:cNvPicPr>
            <p:nvPr/>
          </p:nvPicPr>
          <p:blipFill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11" r="14549"/>
            <a:stretch/>
          </p:blipFill>
          <p:spPr>
            <a:xfrm>
              <a:off x="2265079" y="4266017"/>
              <a:ext cx="4465525" cy="2278680"/>
            </a:xfrm>
            <a:prstGeom prst="rect">
              <a:avLst/>
            </a:prstGeom>
          </p:spPr>
        </p:pic>
        <p:grpSp>
          <p:nvGrpSpPr>
            <p:cNvPr id="117" name="Grupo 116"/>
            <p:cNvGrpSpPr/>
            <p:nvPr/>
          </p:nvGrpSpPr>
          <p:grpSpPr>
            <a:xfrm>
              <a:off x="2033114" y="3711583"/>
              <a:ext cx="1830937" cy="966098"/>
              <a:chOff x="2240375" y="3418811"/>
              <a:chExt cx="1979929" cy="953012"/>
            </a:xfrm>
          </p:grpSpPr>
          <p:pic>
            <p:nvPicPr>
              <p:cNvPr id="131" name="Picture 10" descr="https://encrypted-tbn1.gstatic.com/images?q=tbn:ANd9GcSaJAyGuEBCXaK8RgM1EbxmZxmb3GDD2b845MAD8y7vhp8qAt6-tQ"/>
              <p:cNvPicPr>
                <a:picLocks noChangeAspect="1" noChangeArrowheads="1"/>
              </p:cNvPicPr>
              <p:nvPr/>
            </p:nvPicPr>
            <p:blipFill rotWithShape="1"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207" t="34128" r="9154" b="32272"/>
              <a:stretch/>
            </p:blipFill>
            <p:spPr bwMode="auto">
              <a:xfrm flipH="1" flipV="1">
                <a:off x="2442849" y="3451096"/>
                <a:ext cx="1777455" cy="92072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2" name="Picture 6" descr="http://www.ortizhealthgroup.com/backoffice/upload/productos/TuboS400.jpg"/>
              <p:cNvPicPr>
                <a:picLocks noChangeAspect="1" noChangeArrowheads="1"/>
              </p:cNvPicPr>
              <p:nvPr/>
            </p:nvPicPr>
            <p:blipFill rotWithShape="1">
              <a:blip r:embed="rId11" cstate="print">
                <a:clrChange>
                  <a:clrFrom>
                    <a:srgbClr val="D4EBFB"/>
                  </a:clrFrom>
                  <a:clrTo>
                    <a:srgbClr val="D4EBFB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5262" t="35687" b="43164"/>
              <a:stretch/>
            </p:blipFill>
            <p:spPr bwMode="auto">
              <a:xfrm flipH="1">
                <a:off x="2240375" y="3418811"/>
                <a:ext cx="211572" cy="2033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8" name="CuadroTexto 117"/>
            <p:cNvSpPr txBox="1"/>
            <p:nvPr/>
          </p:nvSpPr>
          <p:spPr>
            <a:xfrm>
              <a:off x="2765130" y="3841552"/>
              <a:ext cx="924165" cy="470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/>
                <a:t>Sensor</a:t>
              </a:r>
            </a:p>
            <a:p>
              <a:r>
                <a:rPr lang="es-MX" sz="1400" dirty="0" smtClean="0"/>
                <a:t>de </a:t>
              </a:r>
              <a:r>
                <a:rPr lang="es-MX" sz="1400" dirty="0"/>
                <a:t>Flujo</a:t>
              </a:r>
            </a:p>
          </p:txBody>
        </p:sp>
        <p:pic>
          <p:nvPicPr>
            <p:cNvPr id="119" name="Picture 22" descr="http://www.miho.de/bilder/fz2gr.jp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70" t="6742" r="25318" b="60069"/>
            <a:stretch/>
          </p:blipFill>
          <p:spPr bwMode="auto">
            <a:xfrm>
              <a:off x="5591088" y="5149999"/>
              <a:ext cx="421875" cy="281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" name="CuadroTexto 119"/>
            <p:cNvSpPr txBox="1"/>
            <p:nvPr/>
          </p:nvSpPr>
          <p:spPr>
            <a:xfrm>
              <a:off x="5822289" y="4808758"/>
              <a:ext cx="1116842" cy="470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/>
                <a:t>Contador</a:t>
              </a:r>
            </a:p>
            <a:p>
              <a:r>
                <a:rPr lang="es-MX" sz="1400" dirty="0"/>
                <a:t>de Botellas</a:t>
              </a:r>
            </a:p>
          </p:txBody>
        </p:sp>
        <p:grpSp>
          <p:nvGrpSpPr>
            <p:cNvPr id="121" name="Grupo 120"/>
            <p:cNvGrpSpPr/>
            <p:nvPr/>
          </p:nvGrpSpPr>
          <p:grpSpPr>
            <a:xfrm>
              <a:off x="4937875" y="5405435"/>
              <a:ext cx="174920" cy="366715"/>
              <a:chOff x="5236116" y="4048312"/>
              <a:chExt cx="174920" cy="366715"/>
            </a:xfrm>
          </p:grpSpPr>
          <p:pic>
            <p:nvPicPr>
              <p:cNvPr id="129" name="Picture 4" descr="http://img.autocosmos.com/noticias/fotosprinc/0_14183543212.jpg"/>
              <p:cNvPicPr>
                <a:picLocks noChangeAspect="1" noChangeArrowheads="1"/>
              </p:cNvPicPr>
              <p:nvPr/>
            </p:nvPicPr>
            <p:blipFill rotWithShape="1"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252" t="17041" r="18556" b="5469"/>
              <a:stretch/>
            </p:blipFill>
            <p:spPr bwMode="auto">
              <a:xfrm>
                <a:off x="5236116" y="4048312"/>
                <a:ext cx="174920" cy="3667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0" name="Rectángulo 129"/>
              <p:cNvSpPr/>
              <p:nvPr/>
            </p:nvSpPr>
            <p:spPr>
              <a:xfrm>
                <a:off x="5274233" y="4165509"/>
                <a:ext cx="117438" cy="199595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 sz="2400"/>
              </a:p>
            </p:txBody>
          </p:sp>
        </p:grpSp>
        <p:grpSp>
          <p:nvGrpSpPr>
            <p:cNvPr id="122" name="Grupo 121"/>
            <p:cNvGrpSpPr/>
            <p:nvPr/>
          </p:nvGrpSpPr>
          <p:grpSpPr>
            <a:xfrm>
              <a:off x="5085218" y="5435609"/>
              <a:ext cx="174920" cy="366715"/>
              <a:chOff x="5236116" y="4048312"/>
              <a:chExt cx="174920" cy="366715"/>
            </a:xfrm>
          </p:grpSpPr>
          <p:pic>
            <p:nvPicPr>
              <p:cNvPr id="127" name="Picture 4" descr="http://img.autocosmos.com/noticias/fotosprinc/0_14183543212.jpg"/>
              <p:cNvPicPr>
                <a:picLocks noChangeAspect="1" noChangeArrowheads="1"/>
              </p:cNvPicPr>
              <p:nvPr/>
            </p:nvPicPr>
            <p:blipFill rotWithShape="1"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252" t="17041" r="18556" b="5469"/>
              <a:stretch/>
            </p:blipFill>
            <p:spPr bwMode="auto">
              <a:xfrm>
                <a:off x="5236116" y="4048312"/>
                <a:ext cx="174920" cy="3667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8" name="Rectángulo 127"/>
              <p:cNvSpPr/>
              <p:nvPr/>
            </p:nvSpPr>
            <p:spPr>
              <a:xfrm>
                <a:off x="5274233" y="4165509"/>
                <a:ext cx="117438" cy="199595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 sz="2400"/>
              </a:p>
            </p:txBody>
          </p:sp>
        </p:grpSp>
        <p:cxnSp>
          <p:nvCxnSpPr>
            <p:cNvPr id="123" name="22 Conector angular"/>
            <p:cNvCxnSpPr>
              <a:endCxn id="124" idx="2"/>
            </p:cNvCxnSpPr>
            <p:nvPr/>
          </p:nvCxnSpPr>
          <p:spPr>
            <a:xfrm rot="10800000" flipV="1">
              <a:off x="3208330" y="3683339"/>
              <a:ext cx="1581977" cy="158352"/>
            </a:xfrm>
            <a:prstGeom prst="bentConnector4">
              <a:avLst>
                <a:gd name="adj1" fmla="val 43566"/>
                <a:gd name="adj2" fmla="val 2884"/>
              </a:avLst>
            </a:prstGeom>
            <a:ln w="22225">
              <a:solidFill>
                <a:schemeClr val="accent4">
                  <a:lumMod val="75000"/>
                </a:schemeClr>
              </a:solidFill>
              <a:round/>
            </a:ln>
            <a:scene3d>
              <a:camera prst="orthographicFront"/>
              <a:lightRig rig="sunrise" dir="t"/>
            </a:scene3d>
            <a:sp3d contourW="12700" prstMaterial="powder">
              <a:bevelT w="165100" prst="coolSlant"/>
              <a:contourClr>
                <a:schemeClr val="accent4">
                  <a:lumMod val="50000"/>
                </a:schemeClr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4" name="Picture 12" descr="http://www.tlv.com/global/product_v2/tree_images/85/cls05.jpg"/>
            <p:cNvPicPr>
              <a:picLocks noChangeAspect="1" noChangeArrowheads="1"/>
            </p:cNvPicPr>
            <p:nvPr/>
          </p:nvPicPr>
          <p:blipFill rotWithShape="1"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62" r="22463" b="22730"/>
            <a:stretch/>
          </p:blipFill>
          <p:spPr bwMode="auto">
            <a:xfrm>
              <a:off x="3004754" y="3308275"/>
              <a:ext cx="407150" cy="533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5" name="22 Conector angular"/>
            <p:cNvCxnSpPr>
              <a:endCxn id="119" idx="0"/>
            </p:cNvCxnSpPr>
            <p:nvPr/>
          </p:nvCxnSpPr>
          <p:spPr>
            <a:xfrm rot="16200000" flipH="1">
              <a:off x="4797752" y="4145725"/>
              <a:ext cx="1466660" cy="541888"/>
            </a:xfrm>
            <a:prstGeom prst="bentConnector3">
              <a:avLst>
                <a:gd name="adj1" fmla="val -2144"/>
              </a:avLst>
            </a:prstGeom>
            <a:ln w="22225">
              <a:solidFill>
                <a:schemeClr val="accent4">
                  <a:lumMod val="75000"/>
                </a:schemeClr>
              </a:solidFill>
              <a:round/>
            </a:ln>
            <a:scene3d>
              <a:camera prst="orthographicFront"/>
              <a:lightRig rig="sunrise" dir="t"/>
            </a:scene3d>
            <a:sp3d contourW="12700" prstMaterial="powder">
              <a:bevelT w="165100" prst="coolSlant"/>
              <a:contourClr>
                <a:schemeClr val="accent4">
                  <a:lumMod val="50000"/>
                </a:schemeClr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9944" t="24172" r="11116" b="30665"/>
            <a:stretch>
              <a:fillRect/>
            </a:stretch>
          </p:blipFill>
          <p:spPr bwMode="auto">
            <a:xfrm>
              <a:off x="4616984" y="3217702"/>
              <a:ext cx="718015" cy="699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53828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42166" y="634852"/>
            <a:ext cx="6126431" cy="19968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b="1" dirty="0" smtClean="0">
                <a:solidFill>
                  <a:schemeClr val="accent2">
                    <a:lumMod val="75000"/>
                  </a:schemeClr>
                </a:solidFill>
              </a:rPr>
              <a:t>   MONITOREO </a:t>
            </a:r>
            <a:r>
              <a:rPr lang="es-MX" sz="2800" b="1" dirty="0">
                <a:solidFill>
                  <a:schemeClr val="accent2">
                    <a:lumMod val="75000"/>
                  </a:schemeClr>
                </a:solidFill>
              </a:rPr>
              <a:t>Y CONTROL</a:t>
            </a:r>
          </a:p>
          <a:p>
            <a:pPr>
              <a:lnSpc>
                <a:spcPct val="160000"/>
              </a:lnSpc>
            </a:pPr>
            <a:r>
              <a:rPr lang="es-MX" sz="1600" dirty="0"/>
              <a:t>Las mediciones obtenidas son enviadas al video-registrador.</a:t>
            </a:r>
          </a:p>
          <a:p>
            <a:pPr marL="0" indent="0">
              <a:buNone/>
            </a:pPr>
            <a:endParaRPr lang="es-MX" sz="16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es-MX" sz="16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s-MX" sz="1600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s-MX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342166" y="6382921"/>
            <a:ext cx="5826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* Permite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almacenar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aprox. 2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millones de mediciones</a:t>
            </a:r>
          </a:p>
        </p:txBody>
      </p:sp>
      <p:sp>
        <p:nvSpPr>
          <p:cNvPr id="12" name="8 CuadroTexto"/>
          <p:cNvSpPr txBox="1"/>
          <p:nvPr/>
        </p:nvSpPr>
        <p:spPr>
          <a:xfrm>
            <a:off x="5898654" y="1793007"/>
            <a:ext cx="2671247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1200" b="1" dirty="0"/>
          </a:p>
          <a:p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fácil.        </a:t>
            </a:r>
            <a:endParaRPr lang="es-MX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Tamaño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reducido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  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Memoria interna: 1,5GB*. </a:t>
            </a:r>
          </a:p>
          <a:p>
            <a:endParaRPr lang="es-MX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Hasta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48 entradas y salidas físicas (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analógicas 4-20mA,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digitales y de relé). </a:t>
            </a:r>
          </a:p>
          <a:p>
            <a:endParaRPr lang="es-MX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 protocolo </a:t>
            </a:r>
            <a:r>
              <a:rPr lang="es-MX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Modbus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para leer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los datos y controlar salidas de otros equipos conectados a la red. </a:t>
            </a:r>
          </a:p>
          <a:p>
            <a:endParaRPr lang="es-MX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Imagen 5" descr="MultiCon_Notas_de_prensa_ES.pdf - Adobe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8" t="60655" r="29394" b="3458"/>
          <a:stretch/>
        </p:blipFill>
        <p:spPr>
          <a:xfrm>
            <a:off x="465732" y="2125662"/>
            <a:ext cx="5450966" cy="2764844"/>
          </a:xfrm>
          <a:prstGeom prst="rect">
            <a:avLst/>
          </a:prstGeom>
        </p:spPr>
      </p:pic>
      <p:sp>
        <p:nvSpPr>
          <p:cNvPr id="7" name="8 CuadroTexto"/>
          <p:cNvSpPr txBox="1"/>
          <p:nvPr/>
        </p:nvSpPr>
        <p:spPr>
          <a:xfrm>
            <a:off x="465732" y="5128882"/>
            <a:ext cx="6120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Interoperación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 otros equipos y sistemas. </a:t>
            </a:r>
          </a:p>
        </p:txBody>
      </p:sp>
      <p:sp>
        <p:nvSpPr>
          <p:cNvPr id="8" name="8 CuadroTexto"/>
          <p:cNvSpPr txBox="1"/>
          <p:nvPr/>
        </p:nvSpPr>
        <p:spPr>
          <a:xfrm>
            <a:off x="5916698" y="5220558"/>
            <a:ext cx="27729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“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anales </a:t>
            </a:r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lógicos” para control y visualización.</a:t>
            </a:r>
          </a:p>
        </p:txBody>
      </p:sp>
    </p:spTree>
    <p:extLst>
      <p:ext uri="{BB962C8B-B14F-4D97-AF65-F5344CB8AC3E}">
        <p14:creationId xmlns:p14="http://schemas.microsoft.com/office/powerpoint/2010/main" val="359730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4870" y="505084"/>
            <a:ext cx="4128185" cy="6919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3200" dirty="0" smtClean="0">
                <a:solidFill>
                  <a:schemeClr val="accent2"/>
                </a:solidFill>
              </a:rPr>
              <a:t>Monitoreo y Control</a:t>
            </a:r>
          </a:p>
        </p:txBody>
      </p:sp>
      <p:pic>
        <p:nvPicPr>
          <p:cNvPr id="5" name="Imagen 4" descr="Manual CMC-99_141_INSSXEN_v.1.13.001.pdf - Adobe Reader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4" t="51889" r="44072" b="11676"/>
          <a:stretch/>
        </p:blipFill>
        <p:spPr>
          <a:xfrm>
            <a:off x="1011991" y="1666730"/>
            <a:ext cx="2688559" cy="2463545"/>
          </a:xfrm>
          <a:prstGeom prst="rect">
            <a:avLst/>
          </a:prstGeom>
        </p:spPr>
      </p:pic>
      <p:sp>
        <p:nvSpPr>
          <p:cNvPr id="6" name="Marcador de contenido 2"/>
          <p:cNvSpPr txBox="1">
            <a:spLocks/>
          </p:cNvSpPr>
          <p:nvPr/>
        </p:nvSpPr>
        <p:spPr>
          <a:xfrm>
            <a:off x="359621" y="4600010"/>
            <a:ext cx="7777152" cy="1409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MX" sz="1500" dirty="0" smtClean="0"/>
              <a:t>El cruce de las mediciones de nivel, flujo y salida de unidades permite el control del circuito de producción y el manejo de los datos de manera concentrada mediante el software del sistema.</a:t>
            </a:r>
          </a:p>
          <a:p>
            <a:endParaRPr lang="es-MX" sz="1500" dirty="0"/>
          </a:p>
        </p:txBody>
      </p:sp>
      <p:sp>
        <p:nvSpPr>
          <p:cNvPr id="7" name="Marcador de contenido 2"/>
          <p:cNvSpPr txBox="1">
            <a:spLocks/>
          </p:cNvSpPr>
          <p:nvPr/>
        </p:nvSpPr>
        <p:spPr>
          <a:xfrm>
            <a:off x="4176135" y="2117417"/>
            <a:ext cx="3960638" cy="15621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MX" sz="1500" dirty="0" smtClean="0"/>
              <a:t>Los sensores de medición se conectan al video-registrador que permite visualizar los datos, al mismo tiempo estos controladores se conectan vía Ethernet a un servidor central.</a:t>
            </a:r>
            <a:endParaRPr lang="es-MX" sz="1500" dirty="0"/>
          </a:p>
        </p:txBody>
      </p:sp>
    </p:spTree>
    <p:extLst>
      <p:ext uri="{BB962C8B-B14F-4D97-AF65-F5344CB8AC3E}">
        <p14:creationId xmlns:p14="http://schemas.microsoft.com/office/powerpoint/2010/main" val="134203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upo 37"/>
          <p:cNvGrpSpPr/>
          <p:nvPr/>
        </p:nvGrpSpPr>
        <p:grpSpPr>
          <a:xfrm flipH="1">
            <a:off x="5094113" y="4595849"/>
            <a:ext cx="1674175" cy="1461539"/>
            <a:chOff x="715139" y="2927206"/>
            <a:chExt cx="3981555" cy="2614610"/>
          </a:xfrm>
        </p:grpSpPr>
        <p:pic>
          <p:nvPicPr>
            <p:cNvPr id="39" name="Picture 2" descr="https://encrypted-tbn2.gstatic.com/images?q=tbn:ANd9GcSSlPZ7ZlcDJCSauX1iecGdFX-Ef87RlZMLG-LwsNea3T6JtelLow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7" t="37606" r="20967" b="7125"/>
            <a:stretch/>
          </p:blipFill>
          <p:spPr bwMode="auto">
            <a:xfrm>
              <a:off x="715139" y="3750062"/>
              <a:ext cx="3981555" cy="1791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Rectángulo 39"/>
            <p:cNvSpPr/>
            <p:nvPr/>
          </p:nvSpPr>
          <p:spPr>
            <a:xfrm>
              <a:off x="3643745" y="2927206"/>
              <a:ext cx="1039091" cy="647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32004" y="475095"/>
            <a:ext cx="7362067" cy="27253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400" b="1" dirty="0">
                <a:solidFill>
                  <a:schemeClr val="accent2"/>
                </a:solidFill>
              </a:rPr>
              <a:t>Monitoreo y Control</a:t>
            </a:r>
          </a:p>
          <a:p>
            <a:pPr marL="0" indent="0">
              <a:buClr>
                <a:schemeClr val="accent5">
                  <a:lumMod val="75000"/>
                </a:schemeClr>
              </a:buClr>
              <a:buNone/>
            </a:pPr>
            <a:endParaRPr lang="es-MX" dirty="0" smtClean="0"/>
          </a:p>
          <a:p>
            <a:r>
              <a:rPr lang="es-MX" sz="2000" dirty="0" smtClean="0">
                <a:solidFill>
                  <a:schemeClr val="accent4">
                    <a:lumMod val="75000"/>
                  </a:schemeClr>
                </a:solidFill>
              </a:rPr>
              <a:t>Control de Bombas </a:t>
            </a:r>
            <a:r>
              <a:rPr lang="es-MX" dirty="0" smtClean="0"/>
              <a:t>programado por el </a:t>
            </a:r>
            <a:r>
              <a:rPr lang="es-MX" dirty="0" err="1" smtClean="0"/>
              <a:t>datalogger</a:t>
            </a:r>
            <a:r>
              <a:rPr lang="es-MX" dirty="0" smtClean="0"/>
              <a:t> vía comunicación remota. (instalado en Caseta CMC)</a:t>
            </a:r>
          </a:p>
          <a:p>
            <a:endParaRPr lang="es-MX" dirty="0"/>
          </a:p>
          <a:p>
            <a:r>
              <a:rPr lang="es-MX" dirty="0" smtClean="0"/>
              <a:t>Límite de nivel activado</a:t>
            </a:r>
            <a:endParaRPr lang="es-MX" dirty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477" y="6345380"/>
            <a:ext cx="467286" cy="457200"/>
          </a:xfrm>
          <a:prstGeom prst="rect">
            <a:avLst/>
          </a:prstGeom>
        </p:spPr>
      </p:pic>
      <p:cxnSp>
        <p:nvCxnSpPr>
          <p:cNvPr id="4" name="Conector angular 3"/>
          <p:cNvCxnSpPr/>
          <p:nvPr/>
        </p:nvCxnSpPr>
        <p:spPr>
          <a:xfrm rot="16200000" flipH="1">
            <a:off x="3363746" y="2877803"/>
            <a:ext cx="673154" cy="572530"/>
          </a:xfrm>
          <a:prstGeom prst="bentConnector3">
            <a:avLst>
              <a:gd name="adj1" fmla="val 50000"/>
            </a:avLst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uadroTexto 4"/>
          <p:cNvSpPr txBox="1"/>
          <p:nvPr/>
        </p:nvSpPr>
        <p:spPr>
          <a:xfrm>
            <a:off x="4488981" y="2572319"/>
            <a:ext cx="761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Aviso </a:t>
            </a:r>
          </a:p>
        </p:txBody>
      </p:sp>
      <p:cxnSp>
        <p:nvCxnSpPr>
          <p:cNvPr id="14" name="Conector angular 13"/>
          <p:cNvCxnSpPr/>
          <p:nvPr/>
        </p:nvCxnSpPr>
        <p:spPr>
          <a:xfrm rot="16200000" flipH="1">
            <a:off x="4062457" y="3904356"/>
            <a:ext cx="766142" cy="530034"/>
          </a:xfrm>
          <a:prstGeom prst="bentConnector3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/>
          <p:cNvSpPr txBox="1"/>
          <p:nvPr/>
        </p:nvSpPr>
        <p:spPr>
          <a:xfrm>
            <a:off x="3439002" y="3449113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Atención</a:t>
            </a:r>
          </a:p>
        </p:txBody>
      </p:sp>
      <p:sp>
        <p:nvSpPr>
          <p:cNvPr id="24" name="CuadroTexto 23"/>
          <p:cNvSpPr txBox="1"/>
          <p:nvPr/>
        </p:nvSpPr>
        <p:spPr>
          <a:xfrm>
            <a:off x="4534174" y="4595849"/>
            <a:ext cx="487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NO</a:t>
            </a:r>
          </a:p>
        </p:txBody>
      </p:sp>
      <p:cxnSp>
        <p:nvCxnSpPr>
          <p:cNvPr id="28" name="Conector recto de flecha 27"/>
          <p:cNvCxnSpPr/>
          <p:nvPr/>
        </p:nvCxnSpPr>
        <p:spPr>
          <a:xfrm>
            <a:off x="4759519" y="4946709"/>
            <a:ext cx="0" cy="29031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0" name="Picture 16" descr="https://encrypted-tbn0.gstatic.com/images?q=tbn:ANd9GcRG792l3nCbmRjRnBZ6IuqHpWbB4JsHuJgMQjm8GTEMsWEamXU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37160" y="4369043"/>
            <a:ext cx="1114393" cy="111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CuadroTexto 31"/>
          <p:cNvSpPr txBox="1"/>
          <p:nvPr/>
        </p:nvSpPr>
        <p:spPr>
          <a:xfrm>
            <a:off x="4014210" y="5297624"/>
            <a:ext cx="16916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Paro de Bomba</a:t>
            </a:r>
          </a:p>
          <a:p>
            <a:r>
              <a:rPr lang="es-MX" sz="1400" dirty="0" err="1" smtClean="0"/>
              <a:t>Porrsistema</a:t>
            </a:r>
            <a:r>
              <a:rPr lang="es-MX" sz="1400" dirty="0" smtClean="0"/>
              <a:t> de circuito</a:t>
            </a:r>
          </a:p>
        </p:txBody>
      </p:sp>
      <p:sp>
        <p:nvSpPr>
          <p:cNvPr id="29" name="AutoShape 8" descr="data:image/jpeg;base64,/9j/4AAQSkZJRgABAQAAAQABAAD/2wCEAAkGBhMRERUUExQWFBUVFyAVFxgXGRgcHBweIB0cGxweIBkeHyceFx0jHRweIDQgJScqLCwtFx8xNTAqNSYrLCkBCQoKDgwOGg8PGi0kHyUsLS0sLSwsLCktLCosKSwsLCksLSktLCwsKSwpLCwsLCwsLCksLC8sLC0sLCwsKSosLP/AABEIALQAtAMBIgACEQEDEQH/xAAcAAACAgMBAQAAAAAAAAAAAAAABgQFAQMHAgj/xABCEAACAQMCBAMGBAMFBgcBAAABAgMABBESIQUGMUETIlEHFEJhcYEjMpGhUrHwFYLB0eEzYnJzorIkJUNTkpPxNf/EABoBAAIDAQEAAAAAAAAAAAAAAAACAQMEBQb/xAArEQACAgIBAwMDAwUAAAAAAAAAAQIRAyExBBJBBRNRImGRMoHRFDNx8PH/2gAMAwEAAhEDEQA/AO41F4nI6xMYwS2NtOM59dyBUqqnmO/SKIeKgeNmCuCQMKfix8QBxkelSuQKzl7j08spSRCrkksjEfhouwbbILOxzjOMD5VPHNtuHdJG8Jo3KEPtnbUCPVSO9JHMiSQ3cY4cIz42CBEwyCm5Db40kf41J5kdXErXUCkvCPHUEFoIM4BUj88hY6sD+DFXdif7iWNl7zFpt45xG+iRgpOwZFbYSY7gbHHoarOTuKXUsjGRo5YiMK4cBsKWGrwgDjV9ewpZ524rxDw44ZkWJZGFv7wSBFk/GR1QEdj3GKYbPjtlbzW1tA1sXK6ZJBpU4AAABHVnbG2exo7KjryF7HSiiiqBworGaCaAM0V5aQDqcV4W6Q9GH6ikc4p02iaZtorGqjNOQZooooAK1XTkIxAJONgMZ/fArbVdzBfCGB3KeIAPMmQMr8WM9TjtUoCi4Rx+5abw5UKvkIqNpGVHmeU6SR3Cgev1q3m5pgjmeKRvDZNP5tgwboQe4yCKRucYxG0T8O8LMw8IeEwEgYnKkfL19MVO4vcSPpe6tkebwWAhLLtEMGdy3QM2wUdvXeruxOmJY0XPMgFq9zHE8iqeg2LKDgsvqOpHriqbl7i11Jcth454ASgYuEfrkt4YB1EbL26HpS9zNxq9t7FQsWqBVVUnJCgowwjOvVMDAbbA61aWHFLLh8VpCstrJOMI8vlGwGZHLDfcbDJ6kZqeyo62Hds6BRWAazWcch3/ABWOFXZ2/IutgNyF6ZwN8Us808KZsXImWYQ/ipA4j0uuN1z8x0Prit3MnLEks6zJJLoCP4iKw1NsNKJttqOc5NLfE/Z5KtmWmv5IlWLMihFIG24U5B+VXQUdbEk38G6a7u7ZjNbxtMjOHiWKFNMkLDOkso1JIDtvtsD64ZeOQWb3NtJN/tVbSo1AYypceIucYBXIz0OMdahWnORt44IZIZHl/Dt3MYGgSlQdGSew3JxgYqPz5yRNfSxMsiqusIwCA4TdizEt+J5gBp6YJpvK7tfcjxrZacz8VlKw+7JNJHI2p5LfQSFHZSxx5j39AflS7b2c9yywXF28LW/47vmLxNchbw0BYFcRoME43LVf8V5uazmt7VoTNLMh0FNMasVHmChm8uNjjPcUn8c4YOK3iOlz7os1vmMmMMXZGKyo3nAVoyV23zq+VNjWt6XzyEh7i5khhZoXd28HwkaV8EM8pKouR1fYEgDYMPWr6uV3HseBZ445pDFJCCkhc/hzLtkoDiRXB/u6cDrXSOF2AghjiGcIoXcs37sST9zVWRQSuLGjfk2z3KoupiAB60t3nMTuSI/Ivr3P+VQOMcW94lwp/DTp8z3Pz/r1quk4zEhwDqb0UZP7V4v1L1PLObxdP48rydnp+ljGPfk/BY+EW3Ylj896z7qPQVTScduD+S1l+pR/5BagXHMN4vWMp9Y2/ma4n9H1Mn3Nmn3IrSG2G4kjPlY/TqP0NXfCuPrIdLDS/b0P0/yrlq84Tn4kP2Fbl5uf4kRvmMqf1FdPo83VdNLbtfDKMuKGRcbOxqazmkbhHtIjbCyqV7Zzn9+/7U5210sihlIIPQivXYOqx5l9L38HKnilDkxdXyR51HcKX0jdiF64HelrmHhhvYlliuVK4E0UbqhjYjcAk7lT0P1qTzNy1JcSQvHM8el/Pg9EwdWkY2Y7Dr3paT2fTNAHe8ktR5mMZVG0KSSAWyNwOvUZrdBLmylv7Hia5uVBubWM6HRZIVjhRsHcSRyEDUMYABHXJ9KYuYEtLmO3a7Uo4ZGEeoB18QhSrDO8ZOzdvL8qqeEc3CwsYkkjlmMUa5MajYOSIQQT+dxjyjO5qV7Q+U57+JfDYIRpXSFGrDkCQl9XRVyQB1IqyvqV6+4vgteZuKye7g2ivKWcIWg0MVUHzkZOnUOg+dK/u09w3us9w8QdjckyGMyRopCwxjI0FiwZyd8YA361ecU5iPC47WF4zMZT4KPGFjTVtpUgsQpI3648p+lLPNMP9p3NsRMbMESQMWVWZZlIYxNhwASuWBGQQDRjX4+Qk/8Ag2Tc12tgFhmuWkfTr1uVLMCTuSoA7dhRSpJ7EY2CabuQkKA5wpDNvkgb6R08udqKntw+WRc/g6lSTz9woK9vcRrG0onUBH1/isdkXIPlCnznb4c9qdqr+PXwhgd9RTA2ZY2kwex0Ddh/Waog2paLJcCVxWWPhk0c8kVuzO5aUp4gZNWcuCzEMT0xgZGag82c4e+pF7q8yAsUi8MYc3WxhRx8KFcvk+VhnJAG9XbWP9qXsU9x/wCLtWkMGqFSg1INSmWIFtKHzDc77Z6008f4JxCe6le0EVshjFsWfrIuCfEGnp4edK538zdO+qoxavkq21orOe+fLR4fBeOOZ1ZSWliLRDfS8iDYy6d9lO/TNRuI8kzP7pbFrd7KWbxtcFsQFYDUMjxDhZFyurOB0OcipfMXL6XHC7dbm1MV1F/4aCOM4Gs4QYK5/COkPuNgM149lfMDvKbYzTTG3UxuAsAgTBKqQwPiMDpIG3fftUp9sLh45/lB5pnSOG8LitoxFDGsUYyQqjAGTk7fXeoPNfEfAtZHHXGkY9W2H86uKpOcLUSWr5+Eq4+xFc3KnKDovjpi3y1wkMuZPN20jZR/i1OdnAqDCqFHyAH7Clrgb4QVeS36RRtJIwREGpmY4AA7k1m6fp4YlUUasknNW2WlGKquB8zW14he3lSVQcMVOcH0I7VPmulRSzEKqjUSdgB3JrYZKNF5waGUYkiR/qoz+vWlPjHs5hYEwsYm9D5l/TqPsasuXvaLY38jxW02t0GSpVlyOmVyBqH09R61bXE1UZcGPIqki/FKSemcZ4jwySB9LjB7EHIP0NOXstvmLSxZygUOPkc4/f8AwrXzPD4mVA1E7gAZOe2KYORuWTaRFn/2kmCw/hAzhc/ck1zMPTShnTXBpy5lLG0+RqpM9pnCI2tjMQpZGXIbUfEGoYiAB6uSF6HOcd6c6jcSuRHE7kkBVJyqlyPmFAJb6V3YS7ZJo5zVoROPJ7npvJoLVpi6uyKZM7YyQ5OnKjp5cZqLzRz3DeW5ETzJCpxM0YImBYfgaANyrvtrHdQO+RRcQVuKXCNI5u7aGRIJTCjQyDxO5iyx0K2MnI6n+E06cf4PetcxmxSKBbaLww8g2kDkDQANwIwobcdcY71rqMWu7kqTbuin5n55iSx92uo0uLoRDWrKTC0q41DUdmZSRkDoSOlVnEOVJpLKNbd7ZrS8eMSNb2jKyZ2STT4p1aTgHcac56A1bXPAU/shoeI27ZtHIRoidUzfC6EebMhbBB3JJ61WezTic0FythJLNI9vlXiiWAwqMDcuSJDpJwQAd/Wmi6i3Dw/9aB80zpvB+Xre1j8OCJI1zqIVQAWwAWI9SAP0oqyorA3e2XBXmWMMpU9CMH716ooAr+Fcv29rnwIUi1BVbQAMhMhc+uMn9asKKwzYBJ7b1Ld8gYdAQQehGDUHh/ALeAgxQpGVQRAqoB0DcLn0zUm1vUkGUYNj0/r+sV6ubhY1LMcADJo3wBszVPczCdHXscqB9PX71Y2d4kyB42DKehFUPEOFzxuxhAkRt8ZAIP32NK0PBq9lPw2bAHyrRz3wh7/h8sERGttLKD0Olg2Pvits8TxviRdJPmwDkb/OvcdzikSou5VCr7EuUbqxa4kuE8ISKqKhIJOCTqIBIAGcfc/fofMll73aT2+rSZozGD6ZH9fvVZJcK6lWGQe38um+c75rTbQRxsHGpmAIBd2cqDjONR8ucDOOuBTWQorgR/Zh7NrqxvDPcFFVEKKFbJYnH6AY/eum3d7UCbiVVF9xTY1D2MkorRZ8IfVd57KpP+A/nTNbX2Zgo+JScfTG/wC9JnKvCprkSSq4iXIRSV1aiM57jYdPrmnThHAxBlixd22ZjtsOwHYVKVFcpKi0oqPJforhCwDHt/XapFMUlbw3ly2t2LwxIjldJYDzEZLbnq3mJOT61ZVEj4rE0piDjxANRX5bb/Pr/OpdS78gFV1py7bRMrRworJq0sFGRrOp9+vmO5qxoosAoooqACiiigAqLxSZUhdn/KF32zgeuO+OtSWYAEnYDc0jcf5ss7iJ1a4EQQB13Uqx6jUvcKy7rncH500YtshuiIs/gy3FoqnToWUToAFj7oTg4VAQ5wepB9a0cS4m/hJDplMk1xpWeTy6eo3b8quiB1I76f8Aeq84RZyxh5HVDaSxGRkGnUNWGAChQMBSVOWOQoNYsma7sIRZARx/lJd2zgAjIbBLkNvk4zp+dXWhC75blh8NkgYMsblNQ8PcjG+EwPl0HSraua2HPNnau+qVjcMxWSNjgKEBHQbFsIBnuT2FO1tx6OS1W5TdGQOP06fP0qnMnjXdLgeL7tIxx2yjkTzsEI/Kx7f5ikiWXQxUkZHXB2NW7TFzrkOT+w+Q+VJ3Hb4i80/CcEde4/avP9L6r/U5pQivpSv7s3ywPFFMuTcVpe5qdY2EL/7TUMjYqen271Jl5etgMmVyPQEZ/lWvD6jgyw7+6v8AITwyg+0W7i9PrXnhXDPen87FIgcM3c98D0+tbOM2saKzKvQZAJJP+tSeTL4tFJq/iGPsPTt1rNn9Trp5ZsPhpbG9hqahLydNsbdI41WMAIAAoHTFSKWuWb063iPQDWv64I/x+9S+Nc0QWzCORwrEDO4BAJxq+3X6Z9K6XR511OJTiY8uP25OLKHm+4ETm5iUSSROIzFpALZwVyc5ZS2noOv0ryL9kuA4E7KSZPd8ZwSAenXUC2op6OD2xUK0h94km/s+VJHhIfW2jJaTVjU4Qk6SmQNsiQjbApig4jEOIGMx4umgBYgnGB127DOBq6nbbaui1SooKbkq8iJSZiA9y7CGLMZKIMkdfOm+fLn4gMU/Vzfik4tHj/tKfwxJmXMbHGpMLgNgFPzliB6L6HLHyrz1BfO0cf5lQSDGSCrFgN+xAAz/AMW2cVE4N/UloItcDLRRRVI4UUUUAFFFFABSzzHZJbQyTRwxt/FrGQgLFi4XSc7sWPTOKZqjcSRTE4ZdQ09NOrPceX4t+1NF0yGKfApFiaRZ5fwki/DhYMAYwThtDqMnSoGBnfPqKr7hx7nbtat7myuyeAGJ1k+VTmPdyGCnO4PmB+UDhHD24nJPeMBOSoFoynTGrZ0l9Jy0cilQ+MnY7bk1p5l5Mb3NnmjSCe2cSQywNiLSFzpbIzFGhXJHrgg5JFalFKVNle6GLlKIzvMpgRYo5AS5Vo5TLnxCuMZ0o24J6hh16lg4xaRiJI8aF1AKFGwxkjb0HpUfkfihubRZmGHdjrJjWMkg6d0DvgjGnc58u4HSt3F21TIvZFLH7nA/kayZ4qdxktF2LlUK3GIpIVb41AOWH09OopZs44tcq3RxIgGjcggEah98kCm64XxLyJSMgNrI+SjP88Uic7EniMnzwf8ApWub0vpuHBJuHk05uonJKIx2/FF8ESlsLgAn0b0x/XWvUfMMRJUtvt2P+VJdrxacW5TUpVmDMCmTn5EEfw+lebC7ZmY5AJx2/wBapl6J00nZK63IhqXilvM6rJnRkas7DvgE56Z2qw5etkeSVYdCxqwC5PXYZx3IpBaVnKknfPbYY6DanjlKLFssu+07KcehAx+6/wDVWh+m4PZ9mtCrqJvJ32NfCeGiK5Ul8sVOwG3bO+d/9Ku77hUc2kuoYqCAT6EqSPoSoyPlVRPJoeJ/4WAP0O1MYrR0+GOCPZDgTM3KVs53du5klI02ZDeFM8SuAijdG1eHpbJdm3x8PbNXk9xam90hFDmEg3CsuV7/AFzj4/oKo+ei004sYiUEpEsoRSsjKMKxRzlZDj4cDGg77CpB5OZZtC2sPuWrwzHnz6cYJx+UoWPiac5yM9TiuhSpNmXyU9pPMJLcHReSazDC8qSGN/8A3m1sDoIMayADP5XA23HSbHhiRbhFVjksR6sdTAE741EnHzrnXs+U2l49hl3hUtNEJEUuPygs0moaW3zoVCcSKSRqrqNLm06RMAoooqgcKKKKACiiigAooooAwqgdBj6UMudjvWaKAME4pfd9U0reh0j7D/PNXs8ulSx6AE/pSxG2mLJ6nzH6nc1DLcS3Zr5fthJdTOeiKFH1YnP7L+9IPtGhEfEWxsCoP7Cuk8rjw7V5cElmaTA6kDYY+oX965jzld+9Tm48qBVCsudxjqdwPUdqaLrkSVyloolO0qjs2R8s5NarFup3HT51smvIzllJ8y5OCO3y9d69+5Kh3Y/Xb/8AKstVYva06NEVzhiOwxj9TXUuRrbxOEt/EXdx9Vbb+VcpkkijZvxAQD1J/wAKffYtdiR5NJOlUOx+bj/L96pyTqkvIyi1scRiWDHqKYeHXPiRI3cqM/Xv+9LnDY9BkiPwMQPp2/atlrxlbaCXXjMbeVcgFtW4A++aEW5NpMZtIznAz6/19T+teqhcKvGljVnCqxAOlW1YB3G+BU2pKDAUVmiigAooooAKKKKACiiigAooooAKrOY+PxWVu9xMcJGMnHUk7AD5k7ferOkv2vcPabhcyJjOpDv8nU/bpUMmKt0L9l7ZY76VbaO3dBKPzyOowP8AhGc5+tMHHrkJATnoK+brG+aMh0bSwwQfnVrxzmy4ukRJCMK2ry5GTgj/ABqlT8M6Twdv6OD6A9nHN8N7aqqDw5IVVZIifMu2x+at1B+3aude2XhUUV00ihg0uC2G2ZsY3B26AVz3l7mCaxnWeFsOvUHow7q3yP8ArTxz7zAnE445oAScKGT4kbB1A/r170k53ER4Xjna4ERNq2xqF0t5X3yynPQEfm9Q2cf3TWnONjsfQ1bcusC0mMHCqCPqT/lSQcpVEabSufkr5r1mWJFHmjDDI3J1Y3I6dM10v2CLm4usDAWKMYyerNIc/LOn9qq7+JfCJGBt8h6/rTX7C+X3hiuJ3IxOURV7jwy4JJ+Zfp8q0LG4tGWeVTTLrjV3MJpWiidRsmsrtkfEAOoxis8tctCV2lnVpBgBTICMnfJCnsPn6074o01aUXqiJw7hEVuCIkCAnJx3qZRRQQFFFFABRRRQAUUUUAFU/MvMkdlGJJCME9M4J+nqc4GPnVxVXxULK6weK8bsrONOPMBgEZII2yNvnUrnZDPVnxlSgMhCnUIyfhLkDZT33OPqKkz8RjTVlhlUMhA3OkdTtXNeC8eM0c3D3jZSqhVLA5RwSXZjjHl2cHP8xW215mgsEndRIVl3RnDFl0DDRtkeXr4gz1EpPQVb7Tuhe4aOH82mW78HwyYyupZUV2UhsFNTYxGdOcg/KmC6tElQo6hlbYg96S+SrX3e3hmlWRZbmQ4iVzpwxJUlM6RpjAJ+lPVJNJOkNFnyRx7hwS4uCgCoLuWFVHYKxx9gNvtUbwhVzzxHJb3tzbyLjN086t6rISV/Y/qDVLmsGXTO70zuGzOBVty1NpnG/VSNqqKtOWWxcAn+E/Olx/qQ+f8AtsZuNOG69cHr96efaDZxpYWjLGilnQkqoBP4TdcAZpC4zHjp3B/r966B7Qm/8usu/wCUn/6v9a6T5PPJibdTjw9yT07/AF/Wumeyn/8Anr/zH/7q5hebxkjtgfff9K6b7JR/5cv/ADH/AO40S4BDnRRRVYwVF4nfCGJnONhtqOBn0z2qVUHi92iIA7tH4jCMOvZj03IIGTtk+tSgKzgXNyXRBUZV2Kx6dydI87H0UHABq5gv431aXU6WKNg9GHUfWudcxcWk4Vd6gJJTKFwz4IYA5dRpXZvt6daOYI4Jy8oaS395XELKGGCBjx5AOiElUye2T6Vb7d78Cdw93XHoURH1jEj+Ejb6S5yACewJGM1Vctc2SXMrxyQvHpwoYI5jLDIfEuApGcYpS5m53Bt0tIbdlmOIRBp6SDACgkYIBwc+hz03pv4PZJZG3hzK0ki4K+IzKuBl2wThRq22/iFDh2x2uQu3oZaKKKpHPEkoXdiAM439TsKSOP29wZw8yZGhhbiKVx+IoLYOACC6A47ZWtvPNvc6iVKCBoX1kq3l04YZwd2LHykYI3qtmg4ms9tJciIwiZNQWRtRJGB5SAPKTqPyU1dCPmxGybyjxWC8Se0wgLxiUtHIZNayDBYsd9S4A3+VWUCR2fD5ZJ3SfKs0z4CrIQNGMdhgBcfKt44pbXSTLaMksmnDeE2kgkkKS43G4J+xpf5Ku2tLSWa/IRfEKK5csuAxXGgjyebJz8WofSpq7/bXkLKu2g98CLCluzB1MEkbShFSPSZPNknTqKx7Yz5vSukWd5/6cjoZlC+IFyBls4wDvvpP6Uhc2XUt1cWp4a662imUku0a4VoyVOBnUC2cY6GqwcqcVFxpNwpkR47nX4WQ2oGFyGLYLRp8J/MGyMZqxwUlt0LdcI3+3Xk/xoFvIx57fIkH8UZI3+qnf6FvlXEmkA6kV9fS24dCjgMGGlgehBGDkfOoVhy3awACKCJMdNKL/PGa588fczoYep9pVR8v8O5furjHg280gPxKjaf/AJEBf3q4i5VurORPHjCNIp0oXXVjIGcAnvX0xXzr7a+Ozw8XOhtGmBVU4B2JJOM9Mn+VEMSi7JydXKaqjRxHieqaO3ICSSMIhrOwLEKCcZwM11H2k8FK8NjbxFAtFBbUD5wF0nHoe4HeuM8h8Im4lxKGVhlUlRmYDynQQ2kfYb+mfmK7t7WuFtc8JuI0BLYVgB30uGx98Yq5sxnJJeIt7u0gjLR416lIYAb9cbjH02rsfs0sjFw+LLK3iAygr0w5yBnvgV8vpzFcJF4IfSmChTSOh6g9819O+yuJ04TaCTOrw+hGMDOwx8hUtgNtFFFKB4lmVBliFHqTgfrShzjFcNhpUHukbZlEUja2T+LTp+H82Ac4BrxzdZ3RlODH7tLE6ysysVRFGfOM4YnJxjHeqS5s+MSWilWhVTD1eRgyjHxDGCcfOroR4doRsJeY47K4LzopEEmkF53dwjjaZEbIKkbZG+zCmjmDl1bieJ/GCRyr4M0ZGfHX86qDny9DnY5UnpitfDuYbJbe2ScxxyGGPEUmGYZAAGMZyTj9apvaHY3jTwm2BXVIIwTIw82knUAAfDGkMur59KZbkvBF6Ljn7i9rCsEc/gBnkzGZzhU0jdxgg5GQNsfmpctLKS7eFooYUuEPvDvqlAEZYiFT8R8QAvj/AHab5+YbW1EUU5EblARG2ZCPXzYJbod6T+Prd3N854Y64kt45SxlZVcHWFZNIOrGMH0yPWpxrVcfd8Ax2ueare10x3dxCk2kMwyQN87gHJA2rFcq5g5X4xHN+RLsuodpNI2ONOnzZ6afvnPeinWCDV9y/IrnL4O40i8yQS+9iJzcSpNE4iEYh8jnAYjOMBUOMtn81PVUPM1+LUC4EcTuqspMkojIT8zaSVbUcgbbfWs0G70WS4Krl3iVta+PGWf3hSNYl8MO+mPyhNHlYBRgAd81E4fx1LuyuI+IPE0chKq0bbMHQSaFPd0zjI+X0pW4DwRWt7q8vHZrhWEMUenEsMurMZBycyOzRkbd++ancP4Qt8Z7W5tvcZjDqt8hSqkOTNIgBB3lKk7jI0/fS4RTe/jf8FabIDpc+FG8SzE3ksbW9xLcRHw3CMoJCQgKXjyhzqzgD69e4ZZGGNUMkkxHxyaSx+ukAftXLfZfxnwwtlK1uYhKzRGRmEkuWLo8cZBGkncHPauuUnUNp9tDQ+QooorMWGDVFxrlKG6fW6oxxjzoG+49KvqKAKng/Lsdtuo82MZwAAPQAbKKspYQylWGQdiPWtlFACtNyDAzZwmezFFLj+96/OmK1tRGioowqgAD5Ct9FABRRRQAGkrn9ZYwjl5ntmkAniQRnKdAoGAzF2wMZOxI7inWq/jca+HrZI3aMiSMSPoXWOh1YOnr1waeDpkNWhKa1it7iOa795VZbgzKsgt9CyacKW0ZbCjYHOBtmpnOXPDRqnukkRwjzlmORIIyqmJQNy7Fu2422OaUuPGbit/HBK5tYnzHqVvER2TDOkcmFGohupHVTscGp/GLYQXMkfD7D3lIyuQMaIroL+HIoOwYJjV/c++rsVru5r9ipP4LrnviFoVhlZ3S6hdQnguiyIZMKVYsrKE33yDjGaWrjh13C9paJHJBM0jtFcNcI50EhpowREo3HmCkH8uexrRzBypa3nC4ruBzA0aMkodCzyuThkcAgmXxcjO+S52pl5B5oM/g29z7srxLpWMuWnDoNJyhGFIGrODUr6YXHdXf2Dl7HnhliYYwhlkmIz55dJY7530qo26dKKl0Vh5Lgqg5v5Zgvo0jnXI1gZGAwHUgNjKg4GcVmimi2naIfBYcIsFiiUAlm0gM7Y1uQAAzEAamwOuKlTQK6lWAIYFSD3B2I+9FFQyRf4ZyfBFdm6TWJPNH+by6MKFTTjAVdO31PrTJRRQ23yQgoooqCQooooAKKKKACiiigAooooAKh8YsklhdJFV1Kk4YAjONjg7ZFYoqUBR8n8mwWcehDJIuEkVZWDhH0kM67eRmzvjbbYDfLTRRUyk5O2QlRFv+HRyga0VtDeImQDpcZwwz0YetUPKPJNvYt4sJk1yxKJCzZ1kHVrbb8+SdxjqdqKKFJpUFbGiiiilJ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23" name="CuadroTexto 22"/>
          <p:cNvSpPr txBox="1"/>
          <p:nvPr/>
        </p:nvSpPr>
        <p:spPr>
          <a:xfrm>
            <a:off x="2979139" y="4513866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SI</a:t>
            </a:r>
          </a:p>
        </p:txBody>
      </p:sp>
      <p:cxnSp>
        <p:nvCxnSpPr>
          <p:cNvPr id="10" name="Conector angular 9"/>
          <p:cNvCxnSpPr/>
          <p:nvPr/>
        </p:nvCxnSpPr>
        <p:spPr>
          <a:xfrm rot="5400000">
            <a:off x="3019750" y="3925387"/>
            <a:ext cx="766143" cy="487970"/>
          </a:xfrm>
          <a:prstGeom prst="bentConnector3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utoShape 18" descr="data:image/jpeg;base64,/9j/4AAQSkZJRgABAQAAAQABAAD/2wCEAAkGBxQTEhUSExQWFRUVFBQXFxcUFBUVFBQXFxUXFxQVFBYYHCggGBolHBQUITEhJSkrLi4uFx8zODMsNygtLisBCgoKDg0OGxAQGywkICQsLCwsLSwsLCwsLCwsLCwsLCwsLCwsLCwsLCwsLCwsLCwsLCwsLCwsLCwsLCwsLCwsLP/AABEIAP0AxwMBEQACEQEDEQH/xAAcAAABBQEBAQAAAAAAAAAAAAAAAgMEBQYHAQj/xABHEAABAwEFAwoDBQYDBwUAAAABAAIDEQQFEiExQVFxBhMiMmGBkaGxwQdC0VJykqLhFCNigrLwM1PCCBVDc5PT8RYXJGPS/8QAGgEAAgMBAQAAAAAAAAAAAAAAAAECAwQFBv/EADcRAAIBAgQDBgMHBAMBAAAAAAABAgMRBBIhMSJBUQUTYXGBkTKx8BQjQlKhwdEVM+HxQ2KiBv/aAAwDAQACEQMRAD8A7igAQAIAEACABAAgAQAIAEACABAAgAQAIAEACABAAgAQAIAEACABAAgAQAIAEACAPEANyWhrdSq5VoR3ZONOUtkRn3m0bys8sfRjuy1YabI0t9gbB3uWeXa1Bcy2OCb5kSXlJTTD+Y+yzy7corY0R7Nb6kV/Kg7Kfh+qrfbsOSLl2Whl3Kp/9gfVQfbq5Imuyo8xo8rH7vRL+uP8pL+lUxP/AKufu/pR/W3+Ub7Kget5ZO+yfL6qX9af5SD7Kj1Fjltvb5D6qS7af5WRfZK6jjeXDNoP4f1Vq7Yi94lb7JlyH4uW8B1NOIcPNXR7VpvkVy7LqIsbNykhf1XNPBw9FfHH05GeWCqRJT71YBUg07Aro4mmyv7NMLLfEMho2Rtdx6J8CrYzjLZlcqU47onBTKz1AAgAQAIAEACABADNqtAYKnwVVWqqauydOm5uyKS13g47aDsXDxOPm+Z0aWHjHkQS+ulXd/uuPLE1Kj4Vf5Gm2XcbdZidXeBVLpVZfFJLyJKrFbIZfYx/5Kg8I91ItVZkUxAbAOJqPFUyo1Y8izO+or9jJGTSQdzfdVd4lu0HfJPf9RoXY4nqOpvwlJ1kluibxMUt0VtrumcS9Fj3My+WgNda8PZbKVehKnxSSZD7VfmhwXXL/kuypqNfNVuvSW00WLExf4kJF2Tf5Xl+qaxFL8wd/H8yE/7vl/y6cafVTVel+YO9T5iHWUjUNHe36q6NSEtgzrqJbEzQ4O6lVrhSzLZkXVtzFT2BobiDga/ZoT5aKcMFOb4U15lbxkVo2U815mF2Fs5qcsOI4vD6q50K9LV6eTHCdKtol+hHlvZ+LFr5HyU6eImne5Y8JFo2PJHlnQiOQks0z6zO0bwuxhsUp8L3OPi8E4ao6S11cwtpzD1AAgAQAIAEAeONM0AZq87ZmSV5/H4i12dfD0bKxEfYA4B0mZ1Ddmf2t65VHNJ5qnoi7vrNxiOuFMgrJVLkVqSIYG7dTtqubWxM29Niqc5ciuvA4TQeO4pLE2Wm5qoLMrmevCIv6D9tcJ0o7dw+qcKrvm9/I1WVtCHd16yhxjdI8YRhw1NRTLuora1Cm45kkKNKEnqkRrVbrTU0fLTZm5WQpUbbIl3K/KvYrpL0kLsJkkDqE0q/Og2LZHDRkrxin7FcskNH8iCb0cf+K4nTrOJr4q1YVL8K9kRzRew5aBIAC4nP+KvunSdKUrJfoSlCSV7DULC/u3rVKUae6KFByH5rGWCpcwDjn4USp42m3az9iUsLPqNl4EbpGyMq35STXuy8ld9vtNRyPzK/sLe7IUPKO1ODom2h0bXChYwNGIHXOlfNWzxM0rjp4OlfXcLJdjGPxgkmmRPbqeK5tTESmrM6NKlCLuTnDJZ1uarEN7i04mmhGi0U5Wd0VzpqSsztPw5vj9osgr1ozh7tnhmO5ehozzwTPJYuj3VVo1StMwIAEACABADFtdRjlXUdoMnSV5oycrcUrG7MVT/KKryeI46sYvz9juxeWlKXh8yxmzKrm9DJDYYczbsWec0tEWp8gB2rJN6Owt9BnAJGbyPMLm5nGXgTu6cvAqbXYsbSPmGYPofbv7FrpVckr8jUqii78mUN8Wc0ZaBk5pwSfeHVcd9dDwXQw9RXdJ7PVfwTjwyt6oTzocKjallcXY2J3RjeUTiJstzddF28Er0zJiNy5ui7RQSOpidQtoMhlSue1ZMTiXfLHZFtOmrXY5fzsLRtoqsLrInUjoVUM7itk1YhCmhm2T1yJUqcXyJTdkVAtga47jkQtfdXRkVa241WhBGw+Sna6sPmmi/s76io4j3C581ZmyDJgVBoTI1obqrYAzbfBi1ESTRVyLSe8EfUrt4KWjR57teFmpHWVvOKCABAAgAQBFvE9A8VRiHamy6grzMxZ85x2NcV5WTvX9GdippRfmiwlVUzNEfMVW4Vx6lR52ypS1uQ5rOWg0zyPFEcRGSs9GaI1E2rlZYZsLgDoVRVhmRsrQzRuiVbG4Ti2bfcKuk8ysZ6bzcJS2lrXY2AgteDWumQrXjQeIW2Das3ujbFcKcjB2sywuLmkHA5wezY4D5m7a5arv01TqxSlz2fQnKUorNH2KHlBaMczHsORY13r9F0MJDJTlGW6bM9eWecWtrGsuvE6KPCelgbsrXZTXcCuPXyqpK/U6EdYorbVYJpWulilxNLiMDs829E9LPaPNaoVqVNqFSNnbdeJRKE23KEvQgwWwMPNzMMT9hI6B4FXzouazU3mX6ihiMvDUVn+hX3pOMSvoQdiNeokisbmarS9DJDUt7tslc3DILJWqW0Rtpw01LqGMMIpkD6jPzHosUpOSL1oPytAPR0IqOyuo8aqtXa1LoMhT6ngro7EmaP4TzYbcW/aBHkfoutgXxehxu143ppnbF1DzoIAEACABAEG9T0e/2WbFv7s0Yb4zPWH/Hd2M9SvLf8svI6tb+yvMmylVTRniTAuHPcoEPWSppqNFbap4mnpFtfE+AUoQqS2ua6cKslwkOe92OaRgcQduQ8ldDDSi73L4YSad7ozj5cJNNhqOAOXt4LppXtc22urMzN+ShlqaQMpIg11aUJxUqN2QZ4rqYaOag10ZU3ZmIkJGH+Go/O76ld1JNN9f4Rz7tNevzZu7gnw2YPBpRpppv212ZFcDFQvXcWuZ2KfFTTRPu6NjLO2zmRnO4S98ZPSIJLnYXVzdnptWetKU6rq5Xl2T/T2Ks9mkZzlFaBJHUUcK4SKULSOjQjYctmRqujhIOE7PTmOpZwtuZu22B8YDjmzf8AZ7CulTrQqOy0ZhrUpU1fdfIk3ZZMRVNeplNFCF1c00MTWtouZKTk7m1LQTO3ocPb9FKD4hW0GIJDShGbXEHPUO0PiPNWTir+a+RKDszybXuSjsXssOQs+C3xHe5o8XAH1K6WDfGjmdqRvQO/Bdg8seoAEACABAFde56I71jxvwGrC/Eyiu3/ABZTuDB6leZj/cm/I6Vf+3D1JNoOSq5lUDxsoAycRksMoNzd4g4NvVEK1yuLT0inUowjG6RppwipaIopgK12qqL0OgtjyuWSOYiqltRLjHn0WA14kh4r3jxWyNNKKl1f+iNuIpeUcOMxuAza0tP3sOX9NVtwcsilHqQnF2MneTc8W8k9xcV2MO7xymOqrNSHZIZGQhzauiNTkTWM1zNNygpU51bPSXzLnmp07rWPyKDnDXECa1yNTXxXRyq1mcvNK90SorS7qknM1PGp+qonTS1NdOrL4WXVikMhwE9E5ZrBUShxLc6EeJWew/ckNYa1za5wr2A5eqhipZavmkRwutPybJRn2FU5OZpTHBaARTgfZLJbUm5DUPWdTQxg/gdr5KcnovP5ojHccl1UI7Gg8uaTDaYzuPpmt+FlaaMeNV6LPo1jqgHeAV2zyApAAgAQAIAq76OQ71gx74DZhFqymusdKU/xAeAXnIfjfidDEbRXgPWhVcyuBFLVByZfcZtA6JWetLgJwfEipFmkeTgaHAU1JGqzZ4RXE7GqVSMPiZIbdU5HVYOJKreIo9WVPFU1zGn3M8Atx9JxLuploKhu2lAFYsVF2lbRabiWIi+Iob8sWGPET1HZ9oc7CPQ+K34armllXP8AYtlJM57bDUkbhTuqV6KloZqutifcFoxt/Z301BBNc486gUz18lRi4ZX30fpl2FqXj3Ut+Xij29LK+CR8zLNhs9Gh7HNOCpNA9tcwK0039qKFSNaCpynx62fPyZXUi6U862e6IvKURc6HMa1ocxpLWdUHCNBs0U8I6nd5ZN6N7jqxgmmVhloKg0otKjd2ZBztG6Lrk1JSKhOpJ8VixqvU0LsJdUlcefqSq1sXNjAf+8buU7cDFct7tjqWdrZx3YllrSsn6fIuhyGZBmpI0C7tu+R8oLG1w9I5gdEZHXXVbMNxTSRkxU4xptS5nf7pkxQRO3xsP5Qu+eQkrMloECABAAgCovo593uVze0HobsIVN1HJ53vPoF56n8Dfizdid4rwH5xXwVTepXAhuISadnYvVyJeNrwMdhFQaag1y3LNOlKaV9CynBtpsLkmkwktYHaVJfhoaVpSh3hc/Ewp5rSdvQWKjFyV3b0LXFOR1Yxxc4/6QsuWj1fsv5MdqXV+xVNvfFKYXAMmbXCKkteKVrWlaUWp4bLDvFrF+6NDpKMbp3TM/fTsTH6YaMLu394aea6GGWWS66/I2qytc5neB/evA0zp+Jenop92mZqj4vQdZZSYBOwkPiOu7pEAd+aWf7x05LR7knD7tSW6vYrr55TWi0DBI/o1rhGTa6LRhsBRoPNBa9Tn1sVOasVzJCczmMhmdMv0WiUbaIKcna72HGnFlo3aVB8OvMtXHpy5m4uqOIsy1ouFXdRS1OzTUbaHlpsQ2IhVfMbgQm2U1V/eaEe7Le7W0w/wxvrxJcfp4rLW1v4tE4rYiy55qa0NA3+1vjzY4tqcJptBNSFpoSyyujPXpxmrSR3fkjLiskJ3Np4Ej2Xoo6pM8fVVpsuEysEACABAFNfBzXK7Qetjfhdiqu1lYq73uPg6nsuFRX3S9fmbcQ7VLeCJEiployuJWvFDRWxkpRua1qiFeJOArPWtYup7lvdFm5uIA5F3SdxP6UXn8RUzzfRGCvPPUbRZP6v97ioKS7u1tb/AMmZfEU092Aztn0LWPae2ooCPNaI4hqk6XVpmuNThyeJkb+IZBMQfnY3P/nSf/hdfC8VWPq//K/k1ud7fXJHOLxbQh41IcT29JelotNZX4GeqmrS8yTY52/sZoQXYwCKiozcdFCcZLEarSxfTnGVJWfUqrTYYHmNsLjzjyGkOPRZsLnE6Cq0061WKk6i4V+vgZKtGi7Kn8TJvKW57NZ+hG8vfQVOKrajrEZKjB4mvW4pKy8idXD0YR03M6XUXRSuYXJpaE+7rwLCM1nrUFI14fEuO5qILzDmrlSw+WR141FJXQqOfPwScNCWYsbKwtErjoaNbwyb7FZ6jTcV6jjuRiVYXkW2jonirae5XJanbvh3NisbewnzofdejpO8EePxStVkjTKwzggAQAIAor5dmVxu0HqzpYRaIr7rygZ24j4uJXIpK1KJpxH95+nyHHHJZ6qsyKWpHmbtVNKdtGWwdtDyz2XGanqg1Pb2LHjquVWQ6lXIrLdliuOZBwjJJEeZCtD6Yjsa2nir4RukupfBbeJzvlITJZ2gfPIHHdQMc81/6y9Hg2oVm+it+tv2N+S/16fsYu+W4RGP4D5mq7WHebN5kK2lvIjWC7mvjxkChLqmpGGm3LUbFdUrSjPKidGjSnSzSXUiwDCCW1FTVppnQdvFWzbbVyilFQTt6FfOS5xLjUlXxskYql5S1GpWUU4yuQnFx0ENUmVxLC7pSDn1Rr9FlrRVvE34ack9djSXVm+p+WhP3j1R/e5c6vpHz+R1Ias0FrZha1tdOkfZc6m7yci5IrStCLkRbaeirae5F7nXPhLPWykbi0+II/0r0GGf3SPJdoK1dm5V5iBAAgAQBnb8PW71wu0Xqzq4NbEawikLPuhYIK1OPkXVdasvM8Ds1mrrS42tB6Bo0OYK5daTy5osrm3uiUIw0UGi5deo5u7KMzbuxLSqGSYmWSjSf7rsUoq7sOMbsob8mpA4A9KTIHbVxwg/mr3Lo4WCdVN7I1043n5GK5UWsNqB1WR9+J5y/LhHcu1gaWbXm38v83NbeWLk/r61MXe1p5yNrg01zFNSQ0Ak5Lu0KThNx9TJVq54KXmQbBfDo2YaClTmRXXdvVtXCxnPMRo4twhbkOtvlsgwPbR1cnZAAbQR2mii8LKm8yenQnHGxqPK0QebDicJrTWmxW3aWpXljKTyvYZmbXtU4uxXUWZBFZTSpyG8+ylKor2RGFBvWWiLKwwVpQVz6DT87vtO7BqstWfj5vobaNOyvby8fFmvumwiMDFnhzd2yGhAPd4Ci5Fes57c9vI6EI209xdtdXPaq6asaErEQlXDItq0VsCLOlfBuboSN7PRx+q7uEf3Z5jtSNq1zpa1HMBAAgDwoAzF+nov4Fef7Rekjs4NaoTFlGwbmj0WZq0V5DlrNvxI8j6FVOOZFqVzyzWjNc6vRvGyQTgmi054EVquFWpShKzMeRpjEtoDGudrQab0qdJ1HZFkabnJRRBErn0xEDaQNAO071dljD4TS4xh8PkZ287Zzk5rlHC0udXSpFGjuGI8Xdi6VGlkpf8AaX19eBdSjlic/wCU16kytYMy4l7xurXAOygNe8L0WBw2WDl6L9yGIqqLUFr1M/bLRXIZU3doAOfBdGlTtqzFWqrZFbzwFRhH0Whwbd0ypVVFNNCY4Huza0kb1KUox0bIRp1JK8UIdM7efRPJEi6tS+rPI3kaIcUxwnKOzHGzurWuag4LYmqs27tkyyXvLG7E12embQfUZKmeGpzVmi+OKqJ3uKtF+TPoC6mGtKZa5k5antSjhKcdbbkvtdVvQ2VkLjDGXVqWCtda0XEq2VSVup36V3BXG5QpRJjE2inHcizcfB2akrm7w4eh9l28E+Bnne1lxJnXVsOQCABACXlAGWvw9B3ArzvaD4JM7WE+JDUM2IDgFkU1JFjhZjUzapKdkSRBlaQknGWjLORWXxe74sJbrU+ypxGEhNpDp2ad0NWXldzkb8bAMLSTnrQrMuy8rbixKnBSTXUrLXyubzXQIxHWpAA/Qeatp9mvPxbF08u5Q2/lExkeBrjJXN2zG4aB23DVdClgpSnmat08CFSvCK01Me604pC85lxJPaV2FTtFRXI57qRbuILtMqKxJ82VOUeSIchz2K2KKpMZxnefFTsiGZggQ+yJpjc4yAPBaGswuJeD1jiGTaduqiTsWVx2Fj6l+ylM6LHiq84WUTo4LDQqXckaSy3XAP8AhtPHP1XMqYis/wATOpHC0V+FFjFZ2N6rGjg0D0CzSnOW7ZojCK2QTPy0SiiRFKtENThTiyLNL8KpsNrp/EB4tI9l2MA9zhdqx0TO2roHEBAAgBuc9E8EmOO5luUJpG48PVec7Q/tyOxhNZoqrrkoC3sFFycLPRo21Y3syWZMitVtCtR1IzpFXZFyRTcoGB2GoB1UJSaloy6nGNndGPmtAiErQCKsdSpyIrs7yt9K8kn5FNSykZKSSoyXTjGz1Mk5ZkQ3tO9aItGSS6jMZ6SnbQrW4+/JIZCnHSKtjsVPcaKkRPapDQqiiTLu4onEGo6O/bXsWDFSira6nX7PzWfQuRYzsPmsXermdNJiiyVuhPqlem9yWoG2SDrCvcjuoPYM3UW28W7RRJ0XyBSQ85wcMjVVpOL1Gy1+H82G1j7zfX9V18A+P0ON2or0zvi6R58EACAIFvtrR0K1caDLZxVc5paFtOm3qZzliaQP4t9Vwcevu/VHWwGtQyt3udqdhGvnkuDKShK6OrOJdNtANVb9oTbKHBjXOiqrVVXJ5WVt9ydXPKhU/iehKOi1MfetrgLHVdi6J6udKnYdF0aFOrmTStrzK6lSm1qzEzUrlWnbkfJdxJrc5LcW9DwM91JSRFwYuy2QEYi4A1IwnXsIUKlVp2SJ06MWszfoFqaNh/vxU6cm3qQqRS2K6YZq9MztajeFO4srFMbvNBv19Em+hJRXN2LWx2WHLFKD+Ueax1KlXlH9zpUqOH/FO/6FzHK0ZMpQaUWFqT1kdKMo2tHYlWa01cG7TXy1zVcqfDcsjPWxYhZS08kpQlON7jvZFNJOx2zU0W1QkihVYtizZy1uJu9RzqUrSJyWuhL5M2ukxdoQ0nvC3Ybgmc7GLPC3idg5G8qjKRBMen8rtMVPlPb6rpRlc4VWll1Rs1IoGbZNgY5xIFAczok9iUVdoxcFsDnEhwLhn51WCtmirnSo5JPKhzlJb43w0B6TqHDty18FxcfWjKFk9TXgqM4VNVouZQWYAtBXCne505PUedhG/wBFBXIq5GkmAqdKK2MXceiRlLxa+0yEElrRr2DdTaV2KUo0IX3ZkyupKxAtt2tjIAzqNqtpV5T1YqlJR2Kh8ArktimzPlQxM0bRX2VkG+RGUupPfyaIs7LQCKPOQBzHYQeCoWPXeun0JfZ7xuU1pslNq3QrXM0qEiueRuqtFmUpx5okWfmjk4kcRl5KqfeLY1U5UXuxFrZH8rif5aDxUqbn+JWK63dP4WR2trkrHKxSouTsiwFhYKO50DiK+iz99J6ZTYsLThxZ7Dk16ZgtAqKjaBu3qMcPpZlksZrwrUu7mvPGwB5GKtNue7vWDE4fLK8djfhq+ePFuWT3VBWVKzNbK39iaKDYDVae9bKY0oknFkq7alrRFs7RzzaOpXUbSOC3YeEp6GHFzhSi3I0NivdrLTC0PHOGWMNA1BLhruXV7txOHKrGSZ39TMRHt8QdG5rgCDkQdoQBx7lpa32O1MgiAJkaHMc8moxEtphGtCN+1U1Z5Va1zZhKKqNtzy2/UnWl7qAOJDhQ6EGtM8jnReVxVCopZkro9FRnBqyHrIMQriFe0U8xl6LmyjrbYnNOL2HnwkbKjeM/RQcJIipplba21BadoIVlO8Xcb1RnOfMZNaPbpiaaHLYTv7CupkU9tH0MuZwESWiJ3zEfebUeLa+iFTqR5ewOpFkCeKPY9n4qeq0Rc+aYnk6kKWz10LTwc36q6MrFMoJ80PC8JhCIajCDUA0y81F0abqd5zBSko20Km0gkUNB3ha4WTKZuTVrldPAANR4rRCbZncFzYwA0bfAfVWcTFwLmeF43eP6IUWJzjyQCqHYOJjkcNRXMlRc7E4UsyuOsaG0OHzNO/NQu2Xxgo2di5uuBlA/V2vA9ixV5yvl5HSw8IWzcy3oaLGaxuSQAZlTUW2StbVkCa2DYVojRfMrlWittSivOXOo8TSvdRdGjB2ONjcRDNsmXnw7suO8rI07ZmuP8oLv9K220OM2fU6REZtTqNqd4HiQB6oA498YZo4rZYp3iuEVpSoLWTAvB35O3FVyi20XUpxV0/f3JP7aJKussrJodjHZ4a/Lnmym40XGqUJwm3B+h0qdTh1IhtjAaPifG7+AkhZ5xUtKkDVCu1sx9luZTozEffaR5rHLBxveN0aFiYv4j188uokZI3tw55dqFh2h95TaKqeAFxdzZaSMzE4tB4gAtPerWqtuvoiKhT5FdarNFuIO+lOOTcvJTjKouX16/wAknQgyitkDQci7xafZa6c21qiieG6Mr3x9v5f1WhSRneGfUaI7fL9VNEHh39f7BkROlT/L+qLpbhHCzlsR5o6/+QPYq2MrFbw7vZ/P/A0LLw7y4+yk6nmJYfy92xYsh+0Bwal3q6E/s8utvIehsA3uPBv6qEqjfInHDpcyXDYsOgf3kD2UHKUi6FOMNmOsijb1gz+Z1T6+yi41HsyanSW+o/Hb4m6Opn8gOnkFW6E3uy1YulFaITPfbPljce17qflH1Thg+rFPtL8qKe03m5x0A4fqtUaCRhnjqkhgl2pyG92XqppRT0Kn3kleTsvHQjySNJABxEnM6DuCvjF8zJOcU9NTd/C0tN6WbCQSHuyOWXNvqRwV/IzM+lFACj5aCQ2OTmniM5VeXFuFlRjII0cBp2oA+aLztDpQccj5MDzhLnE5PGZFdKlle9CHyIEFYzijc5jhtY4tPiCiUVJWZNScdmbjk3yimc0h5D6bXDPvIos0sNHloXrES5q5oP8AeDTq2m+nSCpdGa2syarQe90Rp44DXqjtaHA+irdC/wAUSxVUnwyK10TftV41BWb7Pl5GqNZvZkOYtG1w4PKO7LFVl1INotLh1ZXH7xB9VJUYvdB39RcyK+9Jt7DxZGfVqn9kpvr7v+SDxVREaS8ZDq2PujjHspxw0FzfuyLxlToiLz7xWgpXWmQPcFeqaKe/mNCV+xo7wCpZUytVZLY8Npfsw9zQnkiHfTAWyX7SMsR95PqLjklPzu7iUNRDNPqemzvPWLjx/VRzRQ8s31AQAa4RxcEXvsn7Ba27S9UKDmbXfhaT5miko1OUfdiz0lvL2X+hLpmDRrj94gDwH1U1SnzaRTKvTvwpvzf8fyMSTHYA37o9zmrFRjz1IvEz/DZeRFhzdUmvHNTSS2KHJy3ZIMVcqCp04nROwja/BqwudekI2xCSR2YyAYWCv8zx4osJn0kkIRLGHAtIqCCCDoQciCgD5fvwmN9osRY0CG0SFpDQH0DsIaSOs0DMV0UgTuilwIJFxydOvcoMZo4ZOikA299QgRAmKLAV1ol7UZV0HmfUhvlO8+KXdx6E1Vn1GHynel3UOg++n1Is9sc0924fRHdRDv5/SGXXgdx8AhU4g60n/pCf287j4BPu0LvpBDa3k65cAjJEO9mPCd32iju49A72fUHSO+0fEp5I9BOpN82IIU0rEW77gAmIVRAHtEwEvGSQDFnGZQA/K4tBIJyGXYgDqP8As5WOs9rmp1Y42A9rnFzv6QkyL3O7JACAPnj4p2Dm71lOyZrX/jZhP5m1UkJGPLUyROuE9IjsUWM23J65P2lslJAxzC2gLHODsWLUtrhph1IpmogeWzkta2glsfOtFelC5sg8AcQ7wgRl7a1zCWvBYdzgWnwKAK2dyYEcpjGXpDGZvl4u9AgQhAAQmMbeaU4lAgBQB6gD0BMBSBAmM9QAmTRADFm2pAKtTuj4IA7l/s62WljtEtOvaMI7QyNnu8pMjzOspACAON/HiyUlss4GrXsPFjmuH9R8FJC5nMpW0JHamMdug0k8VFjOqfCqSloeN4HkH/ooj5Gttr3tpzkXOEEdJzQHDMjrjDQanIn0CzYmrKmk423Sd7834EoRT3HLK0THCTIwHFQOcJQaGhrzrCCfuk020WghY498RrK1lro1rWVjaSGNDGlwe9jnBoyFcCkgRkymMZegCNacgD/F7IARRMAQAgj1KQHoCYCgEAegIA9QAJgCAEy6FAhmzDI8UgE2s6DtP9+aAPpX4LWPm7pg3yGST8TzTyAUWI3KABAHP/jXY8d3iTbFKw9zqsPqE0JnDnOqAeweWXsmSFXc6koSYzofIC2GO0lwof3ZNCSAaObXMA7Cdipr1VSpub5DjHM7HSRezH1Ie+Ou0DG1pIAFcNaDo/MBtWSn2lhqmjlZ9Jaf4JOjJciZd4Y5zn4onuxOwuZhxYScgabaUB4LampK6K7WOO/FiKlqa7e2UeFolPo4KaEYNyZIbcgCNaeqPvIEAKYwKAGjs70gPUwCiAFJiBAAgACAEynIoAZs2nekA1bXZ8B/fogGfW/IyxczYLJFtZZ4QeOAF3mSoiLpAAgCi5c2HnrBaY9phcRxb02+bQgTPmaJ1W8Cfr9VMkKszqSDuUQNtyRlpa4x9oPHHoOPqAsmNjmw1Rf9WTpu0jpFrjH2SK0B8cjXb4rwNOcnzvb6+tDo7EEWbGcQqQMsMjQdmVMQqNNaq1Yl0dm0+qdvl/AZbmJ+I0RDLOTq11oYe3/CfvOVXnavadl1nVw0Zt331fmzBWVptGDeV0SobcgYxaOr/MECPAgAKBjR9ygBSABAHpKYjyqABAHqYCJtCgBmA5KIDlgsvPWmKL/MliZ+JwB9SgGfY7G0AG4UURCkACAEyMBBB0IIPA5IA+ULbZjFNPCcjHI9v4Hub9FMFsRmu6TT2+6TGbC4H0tMJ/jA/EC33UZJNWY1ozt9rusNoWy4QTQCTpCutA6oOw6krg4j/wCfw1TWF4vw1RdDEyW+pXzXfIMzHi7Yng+IOE+RXIq9gYuHwSUl9dV+5ojiYc0c9+JkX/x2mjgW2o1xhwd04G/aGn7vXsXoexqVSlhslWNmmzLXcXO8Tmb11ioQgBqfqniEDAIACgQ04evsgZ6gDxMQIA9QAVTAEAIm6pRyAYiUQNP8K7Fz172UUybI6Q9gjY5wr3ho70mB9UJCBAAgAQBxf4j/AA+tBtE9tgDHROa6R4rR7CG9Ojfm6tct6dxHKScxxCYzVWCXDJG7c5h/MEiS3PoNtojfGGuLXENFQ4VzAzNDqO0KLExq5w3AS0gk0xBpdQUrTJ2bcjokBg/jJH+4J3SWc+InZ7BSQjjD1IY2gBE3VPEeqAPAmB6gBp3v7JDPSmISUAeFABVABVMD2qAETdUoYEvkxdRtVqgswNOdka0kCpa3V7gOxoce5RA+gPh98MortlfOZnTyuaWNJYI2saSCQGhxqTQZ12aJXEb5IAQAIAEAIljDmlpFQ4EEbwRQhAHCbx+DltEpED4HRB3QdJI9jsOwOaIznTLJO4EflByPtllbikjxMAzfES9g45AjvAQBUXfygtEGUchw/Yd04/wOqAe0UKB3NVdPxPezKWPi6I1r95kta9zgiw9BHLXljZ7ZZXgPIlrBRhicyoa9xccWJzcg87UJCaObuTAQUANS6Hh7oAAmB6gBt3ukB6UwEIEJJQM8qgQVTAeslmfI8Rxtc97jQNYC5x4AJpAdO5PfBeaaPFa5f2cmmFjA17x/zCcgewVUXIDa8jfhVZ7BO2087LNIwEMxYGsbiFCcLRUmlRrtUbgdASAEACABAAgAQAIAEAZa/wDkDYrVVzo+bkPzxHAe9vVd3hAHOr8+EtpjqbO9kzdgP7uThQ9E+ITuBhryuS0QEiaCWOm1zHAdztD3FMCuogAIQMZlbkeCAEUTAKoAbcfVIALkwG3OG9AD9ju+aanNQyy105uN7/6QUCNXdPwtvKbMwCEb5nhp/CKnyRdAbe4vgiwUNrtBf/BC3A3ve6pPcAlm6AdLuHk5ZrGzBZoWxjaRUvd957qud3lJu4FqkAIAEACABAAgAQAIAEACABAAgDxzQRQgEbjmgCmvDknYps5LLCSfmEbWu/E2hQBQW34U3e/qtkjO9kh9HVCdwMnyn+D5jhc+ySSTPyAifzYJBNDR/RGVa57kXAoT8HryOhs3fK+o7DSMp3A8/wDZy899m/60n/aRcYu7/g7bnTsjnMbITUvlieH4QPlDXAHEa7qduxK4jeWD4NXczr89Mf8A7JaDwjDQi7A0l3ch7vhIMdjgBGjnRte4doc+pSAv44w0UaABuAoPJACkACABAAgAQAIAEACABAAgAQAIAEACABAAgAQAIAEACABAAgAQAIAEACABAAgAQAIAEACABAH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44" name="Picture 20" descr="http://alarmasacusticas.com/images/SOT02B21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72"/>
          <a:stretch/>
        </p:blipFill>
        <p:spPr bwMode="auto">
          <a:xfrm>
            <a:off x="3771307" y="2340630"/>
            <a:ext cx="545625" cy="57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48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11054" y="494146"/>
            <a:ext cx="7043412" cy="6053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MX" sz="3200" dirty="0">
                <a:solidFill>
                  <a:schemeClr val="accent2"/>
                </a:solidFill>
              </a:rPr>
              <a:t>Monitoreo y Control</a:t>
            </a:r>
          </a:p>
          <a:p>
            <a:endParaRPr lang="es-MX" sz="2800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es-MX" sz="2800" dirty="0">
              <a:solidFill>
                <a:schemeClr val="accent2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477" y="6345380"/>
            <a:ext cx="467286" cy="457200"/>
          </a:xfrm>
          <a:prstGeom prst="rect">
            <a:avLst/>
          </a:prstGeom>
        </p:spPr>
      </p:pic>
      <p:pic>
        <p:nvPicPr>
          <p:cNvPr id="4" name="Imagen 3" descr="DAQ Manager Quick Guide_QGUSXEN_v.1.08.000.pdf - Adobe Reader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227" t="42597" r="37611" b="20023"/>
          <a:stretch/>
        </p:blipFill>
        <p:spPr>
          <a:xfrm>
            <a:off x="5204260" y="1726247"/>
            <a:ext cx="2872061" cy="2583233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5487570" y="4397790"/>
            <a:ext cx="23054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i="1" dirty="0" smtClean="0"/>
              <a:t>Crea reporte como gráfica</a:t>
            </a:r>
            <a:endParaRPr lang="es-MX" sz="1400" i="1" dirty="0"/>
          </a:p>
        </p:txBody>
      </p:sp>
      <p:pic>
        <p:nvPicPr>
          <p:cNvPr id="8" name="Imagen 7" descr="DAQ Manager Quick Guide_QGUSXEN_v.1.08.000.pdf - Adobe Reader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61" t="40197" r="28333" b="17795"/>
          <a:stretch/>
        </p:blipFill>
        <p:spPr>
          <a:xfrm>
            <a:off x="475160" y="2034025"/>
            <a:ext cx="4319717" cy="2382981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1350658" y="4463369"/>
            <a:ext cx="16033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i="1" dirty="0" smtClean="0"/>
              <a:t>Ajuste de canales</a:t>
            </a:r>
            <a:endParaRPr lang="es-MX" sz="1400" i="1" dirty="0"/>
          </a:p>
        </p:txBody>
      </p:sp>
      <p:sp>
        <p:nvSpPr>
          <p:cNvPr id="10" name="CuadroTexto 9"/>
          <p:cNvSpPr txBox="1"/>
          <p:nvPr/>
        </p:nvSpPr>
        <p:spPr>
          <a:xfrm>
            <a:off x="611054" y="5145051"/>
            <a:ext cx="75743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Los datos almacenados se exportan con un a frecuencia programable </a:t>
            </a:r>
            <a:r>
              <a:rPr lang="es-MX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p.ej</a:t>
            </a: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 vez por día.</a:t>
            </a:r>
          </a:p>
          <a:p>
            <a:pPr>
              <a:lnSpc>
                <a:spcPct val="150000"/>
              </a:lnSpc>
            </a:pPr>
            <a:r>
              <a:rPr lang="es-MX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Estos datos pueden convertir los datos a tablas Excel.</a:t>
            </a:r>
            <a:endParaRPr lang="es-MX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Marcador de contenido 2"/>
          <p:cNvSpPr txBox="1">
            <a:spLocks/>
          </p:cNvSpPr>
          <p:nvPr/>
        </p:nvSpPr>
        <p:spPr>
          <a:xfrm>
            <a:off x="611054" y="1083420"/>
            <a:ext cx="7043412" cy="9748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accent5">
                  <a:lumMod val="75000"/>
                </a:schemeClr>
              </a:buClr>
              <a:buNone/>
            </a:pPr>
            <a:r>
              <a:rPr lang="es-MX" sz="1600" b="1" i="1" dirty="0" smtClean="0"/>
              <a:t>DAQ Manager </a:t>
            </a:r>
            <a:r>
              <a:rPr lang="es-MX" sz="1600" dirty="0" smtClean="0"/>
              <a:t>es el software que administra en la PC los datos enviados por los </a:t>
            </a:r>
            <a:r>
              <a:rPr lang="es-MX" sz="1600" dirty="0" err="1" smtClean="0"/>
              <a:t>dataloggers</a:t>
            </a:r>
            <a:r>
              <a:rPr lang="es-MX" sz="1600" dirty="0" smtClean="0"/>
              <a:t>.</a:t>
            </a:r>
          </a:p>
          <a:p>
            <a:endParaRPr lang="es-MX" sz="1600" dirty="0" smtClean="0"/>
          </a:p>
          <a:p>
            <a:endParaRPr lang="es-MX" sz="1600" dirty="0" smtClean="0"/>
          </a:p>
          <a:p>
            <a:endParaRPr lang="es-MX" sz="1600" dirty="0" smtClean="0"/>
          </a:p>
          <a:p>
            <a:pPr marL="0" indent="0">
              <a:buFont typeface="Wingdings 3" charset="2"/>
              <a:buNone/>
            </a:pPr>
            <a:endParaRPr lang="es-MX" sz="1600" dirty="0"/>
          </a:p>
        </p:txBody>
      </p:sp>
    </p:spTree>
    <p:extLst>
      <p:ext uri="{BB962C8B-B14F-4D97-AF65-F5344CB8AC3E}">
        <p14:creationId xmlns:p14="http://schemas.microsoft.com/office/powerpoint/2010/main" val="48487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65752" y="332509"/>
            <a:ext cx="7043412" cy="29094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b="1" dirty="0" smtClean="0">
                <a:solidFill>
                  <a:schemeClr val="accent2">
                    <a:lumMod val="75000"/>
                  </a:schemeClr>
                </a:solidFill>
              </a:rPr>
              <a:t>VISUALIZACIÓN</a:t>
            </a:r>
            <a:endParaRPr lang="es-MX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MX" sz="105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s-MX" sz="1600" dirty="0" smtClean="0"/>
              <a:t>La concentración de los datos se podrá visualizar en las </a:t>
            </a:r>
            <a:r>
              <a:rPr lang="es-MX" sz="1600" dirty="0" err="1" smtClean="0"/>
              <a:t>PC´s</a:t>
            </a:r>
            <a:r>
              <a:rPr lang="es-MX" sz="1600" dirty="0" smtClean="0"/>
              <a:t>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s-MX" sz="1600" dirty="0" smtClean="0"/>
              <a:t>Vía Ethernet cualquier pc conectado puede tener acceso a los datos de DAQ Manager mediante la </a:t>
            </a:r>
            <a:endParaRPr lang="es-MX" sz="16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s-MX" sz="1600" dirty="0" smtClean="0"/>
              <a:t>configuración IP.</a:t>
            </a:r>
          </a:p>
          <a:p>
            <a:pPr marL="0" indent="0">
              <a:lnSpc>
                <a:spcPct val="150000"/>
              </a:lnSpc>
              <a:buNone/>
            </a:pPr>
            <a:endParaRPr lang="es-MX" sz="1600" dirty="0" smtClean="0"/>
          </a:p>
          <a:p>
            <a:pPr marL="0" indent="0">
              <a:lnSpc>
                <a:spcPct val="150000"/>
              </a:lnSpc>
              <a:buNone/>
            </a:pPr>
            <a:endParaRPr lang="es-MX" sz="1600" dirty="0"/>
          </a:p>
          <a:p>
            <a:pPr marL="0" indent="0">
              <a:lnSpc>
                <a:spcPct val="150000"/>
              </a:lnSpc>
              <a:buNone/>
            </a:pPr>
            <a:endParaRPr lang="es-MX" sz="1600" dirty="0"/>
          </a:p>
          <a:p>
            <a:endParaRPr lang="es-MX" dirty="0" smtClean="0"/>
          </a:p>
          <a:p>
            <a:endParaRPr lang="es-MX" dirty="0"/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10" name="Picture 6" descr="https://encrypted-tbn3.gstatic.com/images?q=tbn:ANd9GcQM-vLlT1j1Xym0s5uoDjiR538mTEzPIvE5Rr5RrzEw30aW0Udb0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4889"/>
          <a:stretch>
            <a:fillRect/>
          </a:stretch>
        </p:blipFill>
        <p:spPr bwMode="auto">
          <a:xfrm>
            <a:off x="710080" y="3237108"/>
            <a:ext cx="2437891" cy="1777860"/>
          </a:xfrm>
          <a:prstGeom prst="rect">
            <a:avLst/>
          </a:prstGeom>
          <a:noFill/>
        </p:spPr>
      </p:pic>
      <p:pic>
        <p:nvPicPr>
          <p:cNvPr id="9" name="Imagen 8" descr="DAQ Manager Quick Guide_QGUSXEN_v.1.08.000.pdf - Adobe Reader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98" t="48153" r="10151" b="5531"/>
          <a:stretch/>
        </p:blipFill>
        <p:spPr>
          <a:xfrm>
            <a:off x="1268454" y="3459884"/>
            <a:ext cx="1527461" cy="939533"/>
          </a:xfrm>
          <a:prstGeom prst="rect">
            <a:avLst/>
          </a:prstGeom>
        </p:spPr>
      </p:pic>
      <p:sp>
        <p:nvSpPr>
          <p:cNvPr id="5" name="Triángulo isósceles 4"/>
          <p:cNvSpPr/>
          <p:nvPr/>
        </p:nvSpPr>
        <p:spPr>
          <a:xfrm rot="15361723">
            <a:off x="2464594" y="2453103"/>
            <a:ext cx="2113531" cy="1970569"/>
          </a:xfrm>
          <a:prstGeom prst="triangl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4" name="Imagen 3" descr="DAQ Manager Quick Guide_QGUSXEN_v.1.08.000.pdf - Adobe Reader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98" t="48259" r="10151" b="5531"/>
          <a:stretch/>
        </p:blipFill>
        <p:spPr>
          <a:xfrm>
            <a:off x="3818238" y="2134348"/>
            <a:ext cx="3690926" cy="2265069"/>
          </a:xfrm>
          <a:prstGeom prst="rect">
            <a:avLst/>
          </a:prstGeom>
        </p:spPr>
      </p:pic>
      <p:pic>
        <p:nvPicPr>
          <p:cNvPr id="6" name="Imagen 5" descr="MultiCon_Notas_de_prensa_ES.pdf - Adobe Reader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6" t="19716" r="52839" b="18449"/>
          <a:stretch/>
        </p:blipFill>
        <p:spPr>
          <a:xfrm>
            <a:off x="4747973" y="4701774"/>
            <a:ext cx="1750808" cy="1898654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817205" y="5724007"/>
            <a:ext cx="3329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600" dirty="0" err="1" smtClean="0"/>
              <a:t>Via</a:t>
            </a:r>
            <a:r>
              <a:rPr lang="es-MX" sz="1600" dirty="0" smtClean="0"/>
              <a:t> remota a través de un </a:t>
            </a:r>
            <a:r>
              <a:rPr lang="es-MX" sz="1600" i="1" dirty="0" err="1" smtClean="0"/>
              <a:t>applet</a:t>
            </a:r>
            <a:r>
              <a:rPr lang="es-MX" sz="1600" i="1" dirty="0" smtClean="0"/>
              <a:t>.</a:t>
            </a:r>
            <a:endParaRPr lang="es-MX" sz="1600" dirty="0"/>
          </a:p>
        </p:txBody>
      </p:sp>
    </p:spTree>
    <p:extLst>
      <p:ext uri="{BB962C8B-B14F-4D97-AF65-F5344CB8AC3E}">
        <p14:creationId xmlns:p14="http://schemas.microsoft.com/office/powerpoint/2010/main" val="43271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Faceta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923</TotalTime>
  <Words>628</Words>
  <Application>Microsoft Office PowerPoint</Application>
  <PresentationFormat>Presentación en pantalla (4:3)</PresentationFormat>
  <Paragraphs>106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Faceta</vt:lpstr>
      <vt:lpstr>Presentación de PowerPoint</vt:lpstr>
      <vt:lpstr>La Medición</vt:lpstr>
      <vt:lpstr>La Aplicación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Ventajas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Isa garcia</dc:creator>
  <cp:lastModifiedBy>Tampier</cp:lastModifiedBy>
  <cp:revision>67</cp:revision>
  <dcterms:created xsi:type="dcterms:W3CDTF">2013-11-04T18:22:46Z</dcterms:created>
  <dcterms:modified xsi:type="dcterms:W3CDTF">2015-03-13T14:47:30Z</dcterms:modified>
</cp:coreProperties>
</file>